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48" r:id="rId3"/>
    <p:sldId id="347" r:id="rId4"/>
    <p:sldId id="352" r:id="rId5"/>
    <p:sldId id="339" r:id="rId6"/>
    <p:sldId id="350" r:id="rId7"/>
    <p:sldId id="353" r:id="rId8"/>
    <p:sldId id="349" r:id="rId9"/>
    <p:sldId id="365" r:id="rId10"/>
    <p:sldId id="366" r:id="rId11"/>
    <p:sldId id="373" r:id="rId12"/>
    <p:sldId id="351" r:id="rId13"/>
    <p:sldId id="381" r:id="rId14"/>
    <p:sldId id="377" r:id="rId15"/>
    <p:sldId id="378" r:id="rId16"/>
    <p:sldId id="356" r:id="rId17"/>
    <p:sldId id="379" r:id="rId18"/>
    <p:sldId id="390" r:id="rId19"/>
    <p:sldId id="358" r:id="rId20"/>
    <p:sldId id="386" r:id="rId21"/>
    <p:sldId id="382" r:id="rId22"/>
    <p:sldId id="391" r:id="rId23"/>
    <p:sldId id="342" r:id="rId24"/>
    <p:sldId id="383" r:id="rId25"/>
    <p:sldId id="384" r:id="rId26"/>
    <p:sldId id="257" r:id="rId27"/>
    <p:sldId id="396" r:id="rId28"/>
    <p:sldId id="330" r:id="rId29"/>
    <p:sldId id="318" r:id="rId30"/>
    <p:sldId id="343" r:id="rId31"/>
    <p:sldId id="281" r:id="rId32"/>
    <p:sldId id="289" r:id="rId33"/>
    <p:sldId id="290" r:id="rId34"/>
    <p:sldId id="291" r:id="rId35"/>
    <p:sldId id="293" r:id="rId36"/>
    <p:sldId id="392" r:id="rId37"/>
    <p:sldId id="344" r:id="rId38"/>
    <p:sldId id="395" r:id="rId39"/>
    <p:sldId id="394" r:id="rId40"/>
    <p:sldId id="376" r:id="rId41"/>
    <p:sldId id="399" r:id="rId42"/>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C4978C-2ABB-480E-9522-89635344C378}">
          <p14:sldIdLst>
            <p14:sldId id="256"/>
            <p14:sldId id="348"/>
            <p14:sldId id="347"/>
            <p14:sldId id="352"/>
            <p14:sldId id="339"/>
            <p14:sldId id="350"/>
            <p14:sldId id="353"/>
            <p14:sldId id="349"/>
            <p14:sldId id="365"/>
            <p14:sldId id="366"/>
            <p14:sldId id="373"/>
            <p14:sldId id="351"/>
            <p14:sldId id="381"/>
            <p14:sldId id="377"/>
            <p14:sldId id="378"/>
            <p14:sldId id="356"/>
            <p14:sldId id="379"/>
            <p14:sldId id="390"/>
            <p14:sldId id="358"/>
            <p14:sldId id="386"/>
            <p14:sldId id="382"/>
            <p14:sldId id="391"/>
            <p14:sldId id="342"/>
            <p14:sldId id="383"/>
            <p14:sldId id="384"/>
            <p14:sldId id="257"/>
            <p14:sldId id="396"/>
            <p14:sldId id="330"/>
            <p14:sldId id="318"/>
            <p14:sldId id="343"/>
            <p14:sldId id="281"/>
            <p14:sldId id="289"/>
            <p14:sldId id="290"/>
            <p14:sldId id="291"/>
            <p14:sldId id="293"/>
            <p14:sldId id="392"/>
            <p14:sldId id="344"/>
            <p14:sldId id="395"/>
            <p14:sldId id="394"/>
          </p14:sldIdLst>
        </p14:section>
        <p14:section name="Untitled Section" id="{6291CA51-9F2E-4872-9AAA-0B6AF53634D1}">
          <p14:sldIdLst>
            <p14:sldId id="376"/>
            <p14:sldId id="3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6633"/>
    <a:srgbClr val="FFFFCC"/>
    <a:srgbClr val="CCECFF"/>
    <a:srgbClr val="00CC99"/>
    <a:srgbClr val="009999"/>
    <a:srgbClr val="FFB7B7"/>
    <a:srgbClr val="CC6600"/>
    <a:srgbClr val="669900"/>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6BD28-6B82-42FF-ABB2-CAD5E3F9C0E3}" v="99" dt="2024-02-01T22:16:29.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90346" autoAdjust="0"/>
  </p:normalViewPr>
  <p:slideViewPr>
    <p:cSldViewPr>
      <p:cViewPr varScale="1">
        <p:scale>
          <a:sx n="102" d="100"/>
          <a:sy n="102" d="100"/>
        </p:scale>
        <p:origin x="181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Olson" userId="969c4e4ede2abbb8" providerId="LiveId" clId="{C606BD28-6B82-42FF-ABB2-CAD5E3F9C0E3}"/>
    <pc:docChg chg="undo custSel addSld delSld modSld sldOrd modSection modNotesMaster modHandout">
      <pc:chgData name="Kathleen Olson" userId="969c4e4ede2abbb8" providerId="LiveId" clId="{C606BD28-6B82-42FF-ABB2-CAD5E3F9C0E3}" dt="2024-02-01T22:20:16.310" v="3912" actId="20577"/>
      <pc:docMkLst>
        <pc:docMk/>
      </pc:docMkLst>
      <pc:sldChg chg="modSp mod">
        <pc:chgData name="Kathleen Olson" userId="969c4e4ede2abbb8" providerId="LiveId" clId="{C606BD28-6B82-42FF-ABB2-CAD5E3F9C0E3}" dt="2024-01-31T20:12:59.874" v="2004" actId="20577"/>
        <pc:sldMkLst>
          <pc:docMk/>
          <pc:sldMk cId="2636594403" sldId="256"/>
        </pc:sldMkLst>
        <pc:spChg chg="mod">
          <ac:chgData name="Kathleen Olson" userId="969c4e4ede2abbb8" providerId="LiveId" clId="{C606BD28-6B82-42FF-ABB2-CAD5E3F9C0E3}" dt="2024-01-29T20:21:26.733" v="22" actId="20577"/>
          <ac:spMkLst>
            <pc:docMk/>
            <pc:sldMk cId="2636594403" sldId="256"/>
            <ac:spMk id="2" creationId="{00000000-0000-0000-0000-000000000000}"/>
          </ac:spMkLst>
        </pc:spChg>
        <pc:spChg chg="mod">
          <ac:chgData name="Kathleen Olson" userId="969c4e4ede2abbb8" providerId="LiveId" clId="{C606BD28-6B82-42FF-ABB2-CAD5E3F9C0E3}" dt="2024-01-31T20:12:59.874" v="2004" actId="20577"/>
          <ac:spMkLst>
            <pc:docMk/>
            <pc:sldMk cId="2636594403" sldId="256"/>
            <ac:spMk id="3" creationId="{00000000-0000-0000-0000-000000000000}"/>
          </ac:spMkLst>
        </pc:spChg>
      </pc:sldChg>
      <pc:sldChg chg="addSp delSp modSp mod ord">
        <pc:chgData name="Kathleen Olson" userId="969c4e4ede2abbb8" providerId="LiveId" clId="{C606BD28-6B82-42FF-ABB2-CAD5E3F9C0E3}" dt="2024-02-01T22:17:26.226" v="3908" actId="20577"/>
        <pc:sldMkLst>
          <pc:docMk/>
          <pc:sldMk cId="1851759640" sldId="257"/>
        </pc:sldMkLst>
        <pc:spChg chg="del">
          <ac:chgData name="Kathleen Olson" userId="969c4e4ede2abbb8" providerId="LiveId" clId="{C606BD28-6B82-42FF-ABB2-CAD5E3F9C0E3}" dt="2024-01-30T21:18:55.281" v="242" actId="21"/>
          <ac:spMkLst>
            <pc:docMk/>
            <pc:sldMk cId="1851759640" sldId="257"/>
            <ac:spMk id="2" creationId="{00000000-0000-0000-0000-000000000000}"/>
          </ac:spMkLst>
        </pc:spChg>
        <pc:spChg chg="mod">
          <ac:chgData name="Kathleen Olson" userId="969c4e4ede2abbb8" providerId="LiveId" clId="{C606BD28-6B82-42FF-ABB2-CAD5E3F9C0E3}" dt="2024-02-01T22:17:26.226" v="3908" actId="20577"/>
          <ac:spMkLst>
            <pc:docMk/>
            <pc:sldMk cId="1851759640" sldId="257"/>
            <ac:spMk id="4" creationId="{00000000-0000-0000-0000-000000000000}"/>
          </ac:spMkLst>
        </pc:spChg>
        <pc:spChg chg="add del mod">
          <ac:chgData name="Kathleen Olson" userId="969c4e4ede2abbb8" providerId="LiveId" clId="{C606BD28-6B82-42FF-ABB2-CAD5E3F9C0E3}" dt="2024-01-30T21:19:04.667" v="243" actId="21"/>
          <ac:spMkLst>
            <pc:docMk/>
            <pc:sldMk cId="1851759640" sldId="257"/>
            <ac:spMk id="5" creationId="{E98CDCB9-5F80-F676-C293-9E9F3D2828CC}"/>
          </ac:spMkLst>
        </pc:spChg>
      </pc:sldChg>
      <pc:sldChg chg="del">
        <pc:chgData name="Kathleen Olson" userId="969c4e4ede2abbb8" providerId="LiveId" clId="{C606BD28-6B82-42FF-ABB2-CAD5E3F9C0E3}" dt="2024-01-29T20:44:40.141" v="146" actId="2696"/>
        <pc:sldMkLst>
          <pc:docMk/>
          <pc:sldMk cId="1457264541" sldId="259"/>
        </pc:sldMkLst>
      </pc:sldChg>
      <pc:sldChg chg="del">
        <pc:chgData name="Kathleen Olson" userId="969c4e4ede2abbb8" providerId="LiveId" clId="{C606BD28-6B82-42FF-ABB2-CAD5E3F9C0E3}" dt="2024-01-29T20:49:33.817" v="154" actId="2696"/>
        <pc:sldMkLst>
          <pc:docMk/>
          <pc:sldMk cId="4188089660" sldId="260"/>
        </pc:sldMkLst>
      </pc:sldChg>
      <pc:sldChg chg="del">
        <pc:chgData name="Kathleen Olson" userId="969c4e4ede2abbb8" providerId="LiveId" clId="{C606BD28-6B82-42FF-ABB2-CAD5E3F9C0E3}" dt="2024-01-29T20:45:50.178" v="149" actId="2696"/>
        <pc:sldMkLst>
          <pc:docMk/>
          <pc:sldMk cId="1563048728" sldId="269"/>
        </pc:sldMkLst>
      </pc:sldChg>
      <pc:sldChg chg="del">
        <pc:chgData name="Kathleen Olson" userId="969c4e4ede2abbb8" providerId="LiveId" clId="{C606BD28-6B82-42FF-ABB2-CAD5E3F9C0E3}" dt="2024-01-29T20:45:44.726" v="148" actId="2696"/>
        <pc:sldMkLst>
          <pc:docMk/>
          <pc:sldMk cId="198174851" sldId="270"/>
        </pc:sldMkLst>
      </pc:sldChg>
      <pc:sldChg chg="mod ord chgLayout">
        <pc:chgData name="Kathleen Olson" userId="969c4e4ede2abbb8" providerId="LiveId" clId="{C606BD28-6B82-42FF-ABB2-CAD5E3F9C0E3}" dt="2024-01-30T21:17:36.013" v="239"/>
        <pc:sldMkLst>
          <pc:docMk/>
          <pc:sldMk cId="9103736" sldId="279"/>
        </pc:sldMkLst>
      </pc:sldChg>
      <pc:sldChg chg="modSp mod">
        <pc:chgData name="Kathleen Olson" userId="969c4e4ede2abbb8" providerId="LiveId" clId="{C606BD28-6B82-42FF-ABB2-CAD5E3F9C0E3}" dt="2024-01-31T20:58:22.209" v="2245" actId="20577"/>
        <pc:sldMkLst>
          <pc:docMk/>
          <pc:sldMk cId="2094158977" sldId="281"/>
        </pc:sldMkLst>
        <pc:spChg chg="mod">
          <ac:chgData name="Kathleen Olson" userId="969c4e4ede2abbb8" providerId="LiveId" clId="{C606BD28-6B82-42FF-ABB2-CAD5E3F9C0E3}" dt="2024-01-31T20:58:22.209" v="2245" actId="20577"/>
          <ac:spMkLst>
            <pc:docMk/>
            <pc:sldMk cId="2094158977" sldId="281"/>
            <ac:spMk id="12" creationId="{00000000-0000-0000-0000-000000000000}"/>
          </ac:spMkLst>
        </pc:spChg>
      </pc:sldChg>
      <pc:sldChg chg="del">
        <pc:chgData name="Kathleen Olson" userId="969c4e4ede2abbb8" providerId="LiveId" clId="{C606BD28-6B82-42FF-ABB2-CAD5E3F9C0E3}" dt="2024-01-31T20:29:59.254" v="2183" actId="2696"/>
        <pc:sldMkLst>
          <pc:docMk/>
          <pc:sldMk cId="3172455516" sldId="283"/>
        </pc:sldMkLst>
      </pc:sldChg>
      <pc:sldChg chg="del">
        <pc:chgData name="Kathleen Olson" userId="969c4e4ede2abbb8" providerId="LiveId" clId="{C606BD28-6B82-42FF-ABB2-CAD5E3F9C0E3}" dt="2024-01-29T20:44:10.969" v="145" actId="2696"/>
        <pc:sldMkLst>
          <pc:docMk/>
          <pc:sldMk cId="3263216206" sldId="284"/>
        </pc:sldMkLst>
      </pc:sldChg>
      <pc:sldChg chg="del">
        <pc:chgData name="Kathleen Olson" userId="969c4e4ede2abbb8" providerId="LiveId" clId="{C606BD28-6B82-42FF-ABB2-CAD5E3F9C0E3}" dt="2024-01-29T20:47:17.520" v="153" actId="2696"/>
        <pc:sldMkLst>
          <pc:docMk/>
          <pc:sldMk cId="4162187796" sldId="286"/>
        </pc:sldMkLst>
      </pc:sldChg>
      <pc:sldChg chg="del">
        <pc:chgData name="Kathleen Olson" userId="969c4e4ede2abbb8" providerId="LiveId" clId="{C606BD28-6B82-42FF-ABB2-CAD5E3F9C0E3}" dt="2024-01-31T20:47:26.748" v="2220" actId="2696"/>
        <pc:sldMkLst>
          <pc:docMk/>
          <pc:sldMk cId="3875224063" sldId="287"/>
        </pc:sldMkLst>
      </pc:sldChg>
      <pc:sldChg chg="modSp mod">
        <pc:chgData name="Kathleen Olson" userId="969c4e4ede2abbb8" providerId="LiveId" clId="{C606BD28-6B82-42FF-ABB2-CAD5E3F9C0E3}" dt="2024-01-31T21:11:21.278" v="2639" actId="20577"/>
        <pc:sldMkLst>
          <pc:docMk/>
          <pc:sldMk cId="4077731792" sldId="289"/>
        </pc:sldMkLst>
        <pc:spChg chg="mod">
          <ac:chgData name="Kathleen Olson" userId="969c4e4ede2abbb8" providerId="LiveId" clId="{C606BD28-6B82-42FF-ABB2-CAD5E3F9C0E3}" dt="2024-01-31T21:11:21.278" v="2639" actId="20577"/>
          <ac:spMkLst>
            <pc:docMk/>
            <pc:sldMk cId="4077731792" sldId="289"/>
            <ac:spMk id="2" creationId="{00000000-0000-0000-0000-000000000000}"/>
          </ac:spMkLst>
        </pc:spChg>
      </pc:sldChg>
      <pc:sldChg chg="modSp mod ord">
        <pc:chgData name="Kathleen Olson" userId="969c4e4ede2abbb8" providerId="LiveId" clId="{C606BD28-6B82-42FF-ABB2-CAD5E3F9C0E3}" dt="2024-01-31T20:59:38.039" v="2247" actId="20577"/>
        <pc:sldMkLst>
          <pc:docMk/>
          <pc:sldMk cId="1490223031" sldId="290"/>
        </pc:sldMkLst>
        <pc:spChg chg="mod">
          <ac:chgData name="Kathleen Olson" userId="969c4e4ede2abbb8" providerId="LiveId" clId="{C606BD28-6B82-42FF-ABB2-CAD5E3F9C0E3}" dt="2024-01-31T20:59:38.039" v="2247" actId="20577"/>
          <ac:spMkLst>
            <pc:docMk/>
            <pc:sldMk cId="1490223031" sldId="290"/>
            <ac:spMk id="3" creationId="{00000000-0000-0000-0000-000000000000}"/>
          </ac:spMkLst>
        </pc:spChg>
        <pc:picChg chg="mod">
          <ac:chgData name="Kathleen Olson" userId="969c4e4ede2abbb8" providerId="LiveId" clId="{C606BD28-6B82-42FF-ABB2-CAD5E3F9C0E3}" dt="2024-01-29T20:51:05.463" v="172" actId="1076"/>
          <ac:picMkLst>
            <pc:docMk/>
            <pc:sldMk cId="1490223031" sldId="290"/>
            <ac:picMk id="27650" creationId="{00000000-0000-0000-0000-000000000000}"/>
          </ac:picMkLst>
        </pc:picChg>
      </pc:sldChg>
      <pc:sldChg chg="del">
        <pc:chgData name="Kathleen Olson" userId="969c4e4ede2abbb8" providerId="LiveId" clId="{C606BD28-6B82-42FF-ABB2-CAD5E3F9C0E3}" dt="2024-01-31T20:29:42.224" v="2182" actId="2696"/>
        <pc:sldMkLst>
          <pc:docMk/>
          <pc:sldMk cId="713488046" sldId="292"/>
        </pc:sldMkLst>
      </pc:sldChg>
      <pc:sldChg chg="modSp mod">
        <pc:chgData name="Kathleen Olson" userId="969c4e4ede2abbb8" providerId="LiveId" clId="{C606BD28-6B82-42FF-ABB2-CAD5E3F9C0E3}" dt="2024-01-31T21:11:46.329" v="2641" actId="6549"/>
        <pc:sldMkLst>
          <pc:docMk/>
          <pc:sldMk cId="3418410615" sldId="293"/>
        </pc:sldMkLst>
        <pc:spChg chg="mod">
          <ac:chgData name="Kathleen Olson" userId="969c4e4ede2abbb8" providerId="LiveId" clId="{C606BD28-6B82-42FF-ABB2-CAD5E3F9C0E3}" dt="2024-01-31T21:11:46.329" v="2641" actId="6549"/>
          <ac:spMkLst>
            <pc:docMk/>
            <pc:sldMk cId="3418410615" sldId="293"/>
            <ac:spMk id="2" creationId="{00000000-0000-0000-0000-000000000000}"/>
          </ac:spMkLst>
        </pc:spChg>
      </pc:sldChg>
      <pc:sldChg chg="del">
        <pc:chgData name="Kathleen Olson" userId="969c4e4ede2abbb8" providerId="LiveId" clId="{C606BD28-6B82-42FF-ABB2-CAD5E3F9C0E3}" dt="2024-01-29T20:52:04.191" v="174" actId="2696"/>
        <pc:sldMkLst>
          <pc:docMk/>
          <pc:sldMk cId="3216349364" sldId="294"/>
        </pc:sldMkLst>
      </pc:sldChg>
      <pc:sldChg chg="del">
        <pc:chgData name="Kathleen Olson" userId="969c4e4ede2abbb8" providerId="LiveId" clId="{C606BD28-6B82-42FF-ABB2-CAD5E3F9C0E3}" dt="2024-01-30T22:18:44.457" v="1916" actId="2696"/>
        <pc:sldMkLst>
          <pc:docMk/>
          <pc:sldMk cId="3525906656" sldId="296"/>
        </pc:sldMkLst>
      </pc:sldChg>
      <pc:sldChg chg="modSp mod ord">
        <pc:chgData name="Kathleen Olson" userId="969c4e4ede2abbb8" providerId="LiveId" clId="{C606BD28-6B82-42FF-ABB2-CAD5E3F9C0E3}" dt="2024-02-01T22:15:35.055" v="3903" actId="313"/>
        <pc:sldMkLst>
          <pc:docMk/>
          <pc:sldMk cId="3924481711" sldId="300"/>
        </pc:sldMkLst>
        <pc:spChg chg="mod">
          <ac:chgData name="Kathleen Olson" userId="969c4e4ede2abbb8" providerId="LiveId" clId="{C606BD28-6B82-42FF-ABB2-CAD5E3F9C0E3}" dt="2024-02-01T22:14:47.010" v="3882" actId="20577"/>
          <ac:spMkLst>
            <pc:docMk/>
            <pc:sldMk cId="3924481711" sldId="300"/>
            <ac:spMk id="2" creationId="{00000000-0000-0000-0000-000000000000}"/>
          </ac:spMkLst>
        </pc:spChg>
        <pc:spChg chg="mod">
          <ac:chgData name="Kathleen Olson" userId="969c4e4ede2abbb8" providerId="LiveId" clId="{C606BD28-6B82-42FF-ABB2-CAD5E3F9C0E3}" dt="2024-02-01T22:15:35.055" v="3903" actId="313"/>
          <ac:spMkLst>
            <pc:docMk/>
            <pc:sldMk cId="3924481711" sldId="300"/>
            <ac:spMk id="6" creationId="{00000000-0000-0000-0000-000000000000}"/>
          </ac:spMkLst>
        </pc:spChg>
      </pc:sldChg>
      <pc:sldChg chg="del">
        <pc:chgData name="Kathleen Olson" userId="969c4e4ede2abbb8" providerId="LiveId" clId="{C606BD28-6B82-42FF-ABB2-CAD5E3F9C0E3}" dt="2024-01-30T21:23:15.683" v="261" actId="2696"/>
        <pc:sldMkLst>
          <pc:docMk/>
          <pc:sldMk cId="3259373422" sldId="301"/>
        </pc:sldMkLst>
      </pc:sldChg>
      <pc:sldChg chg="del">
        <pc:chgData name="Kathleen Olson" userId="969c4e4ede2abbb8" providerId="LiveId" clId="{C606BD28-6B82-42FF-ABB2-CAD5E3F9C0E3}" dt="2024-01-30T21:21:05.180" v="250" actId="2696"/>
        <pc:sldMkLst>
          <pc:docMk/>
          <pc:sldMk cId="2704831376" sldId="302"/>
        </pc:sldMkLst>
      </pc:sldChg>
      <pc:sldChg chg="del">
        <pc:chgData name="Kathleen Olson" userId="969c4e4ede2abbb8" providerId="LiveId" clId="{C606BD28-6B82-42FF-ABB2-CAD5E3F9C0E3}" dt="2024-01-29T21:08:08.824" v="232" actId="2696"/>
        <pc:sldMkLst>
          <pc:docMk/>
          <pc:sldMk cId="2733685009" sldId="303"/>
        </pc:sldMkLst>
      </pc:sldChg>
      <pc:sldChg chg="del">
        <pc:chgData name="Kathleen Olson" userId="969c4e4ede2abbb8" providerId="LiveId" clId="{C606BD28-6B82-42FF-ABB2-CAD5E3F9C0E3}" dt="2024-01-30T22:29:17.062" v="1994" actId="2696"/>
        <pc:sldMkLst>
          <pc:docMk/>
          <pc:sldMk cId="426520225" sldId="305"/>
        </pc:sldMkLst>
      </pc:sldChg>
      <pc:sldChg chg="addSp delSp modSp mod ord">
        <pc:chgData name="Kathleen Olson" userId="969c4e4ede2abbb8" providerId="LiveId" clId="{C606BD28-6B82-42FF-ABB2-CAD5E3F9C0E3}" dt="2024-02-01T22:12:51.890" v="3869"/>
        <pc:sldMkLst>
          <pc:docMk/>
          <pc:sldMk cId="64611316" sldId="308"/>
        </pc:sldMkLst>
        <pc:spChg chg="mod">
          <ac:chgData name="Kathleen Olson" userId="969c4e4ede2abbb8" providerId="LiveId" clId="{C606BD28-6B82-42FF-ABB2-CAD5E3F9C0E3}" dt="2024-02-01T21:59:54.189" v="3537" actId="1076"/>
          <ac:spMkLst>
            <pc:docMk/>
            <pc:sldMk cId="64611316" sldId="308"/>
            <ac:spMk id="2" creationId="{00000000-0000-0000-0000-000000000000}"/>
          </ac:spMkLst>
        </pc:spChg>
        <pc:spChg chg="mod">
          <ac:chgData name="Kathleen Olson" userId="969c4e4ede2abbb8" providerId="LiveId" clId="{C606BD28-6B82-42FF-ABB2-CAD5E3F9C0E3}" dt="2024-01-31T20:25:11.837" v="2169" actId="255"/>
          <ac:spMkLst>
            <pc:docMk/>
            <pc:sldMk cId="64611316" sldId="308"/>
            <ac:spMk id="3" creationId="{00000000-0000-0000-0000-000000000000}"/>
          </ac:spMkLst>
        </pc:spChg>
        <pc:spChg chg="add del mod">
          <ac:chgData name="Kathleen Olson" userId="969c4e4ede2abbb8" providerId="LiveId" clId="{C606BD28-6B82-42FF-ABB2-CAD5E3F9C0E3}" dt="2024-02-01T22:00:54.412" v="3545"/>
          <ac:spMkLst>
            <pc:docMk/>
            <pc:sldMk cId="64611316" sldId="308"/>
            <ac:spMk id="7" creationId="{28E9C480-4220-BE17-20AA-6606EA715E24}"/>
          </ac:spMkLst>
        </pc:spChg>
        <pc:spChg chg="mod">
          <ac:chgData name="Kathleen Olson" userId="969c4e4ede2abbb8" providerId="LiveId" clId="{C606BD28-6B82-42FF-ABB2-CAD5E3F9C0E3}" dt="2024-01-31T20:26:59.267" v="2179" actId="1076"/>
          <ac:spMkLst>
            <pc:docMk/>
            <pc:sldMk cId="64611316" sldId="308"/>
            <ac:spMk id="8" creationId="{00000000-0000-0000-0000-000000000000}"/>
          </ac:spMkLst>
        </pc:spChg>
        <pc:spChg chg="add mod">
          <ac:chgData name="Kathleen Olson" userId="969c4e4ede2abbb8" providerId="LiveId" clId="{C606BD28-6B82-42FF-ABB2-CAD5E3F9C0E3}" dt="2024-02-01T22:03:01.727" v="3635" actId="20577"/>
          <ac:spMkLst>
            <pc:docMk/>
            <pc:sldMk cId="64611316" sldId="308"/>
            <ac:spMk id="9" creationId="{F50803F1-9D3D-5628-F09E-7FA197B18413}"/>
          </ac:spMkLst>
        </pc:spChg>
        <pc:picChg chg="mod">
          <ac:chgData name="Kathleen Olson" userId="969c4e4ede2abbb8" providerId="LiveId" clId="{C606BD28-6B82-42FF-ABB2-CAD5E3F9C0E3}" dt="2024-02-01T22:00:04.132" v="3539" actId="1076"/>
          <ac:picMkLst>
            <pc:docMk/>
            <pc:sldMk cId="64611316" sldId="308"/>
            <ac:picMk id="41985" creationId="{00000000-0000-0000-0000-000000000000}"/>
          </ac:picMkLst>
        </pc:picChg>
        <pc:picChg chg="mod">
          <ac:chgData name="Kathleen Olson" userId="969c4e4ede2abbb8" providerId="LiveId" clId="{C606BD28-6B82-42FF-ABB2-CAD5E3F9C0E3}" dt="2024-02-01T21:59:46.094" v="3536" actId="1076"/>
          <ac:picMkLst>
            <pc:docMk/>
            <pc:sldMk cId="64611316" sldId="308"/>
            <ac:picMk id="41986" creationId="{00000000-0000-0000-0000-000000000000}"/>
          </ac:picMkLst>
        </pc:picChg>
        <pc:picChg chg="mod">
          <ac:chgData name="Kathleen Olson" userId="969c4e4ede2abbb8" providerId="LiveId" clId="{C606BD28-6B82-42FF-ABB2-CAD5E3F9C0E3}" dt="2024-02-01T21:59:44.179" v="3535" actId="1076"/>
          <ac:picMkLst>
            <pc:docMk/>
            <pc:sldMk cId="64611316" sldId="308"/>
            <ac:picMk id="41987" creationId="{00000000-0000-0000-0000-000000000000}"/>
          </ac:picMkLst>
        </pc:picChg>
        <pc:cxnChg chg="mod">
          <ac:chgData name="Kathleen Olson" userId="969c4e4ede2abbb8" providerId="LiveId" clId="{C606BD28-6B82-42FF-ABB2-CAD5E3F9C0E3}" dt="2024-02-01T21:59:59.046" v="3538" actId="1076"/>
          <ac:cxnSpMkLst>
            <pc:docMk/>
            <pc:sldMk cId="64611316" sldId="308"/>
            <ac:cxnSpMk id="6" creationId="{00000000-0000-0000-0000-000000000000}"/>
          </ac:cxnSpMkLst>
        </pc:cxnChg>
        <pc:cxnChg chg="del">
          <ac:chgData name="Kathleen Olson" userId="969c4e4ede2abbb8" providerId="LiveId" clId="{C606BD28-6B82-42FF-ABB2-CAD5E3F9C0E3}" dt="2024-01-30T21:33:28.189" v="301" actId="21"/>
          <ac:cxnSpMkLst>
            <pc:docMk/>
            <pc:sldMk cId="64611316" sldId="308"/>
            <ac:cxnSpMk id="7" creationId="{00000000-0000-0000-0000-000000000000}"/>
          </ac:cxnSpMkLst>
        </pc:cxnChg>
      </pc:sldChg>
      <pc:sldChg chg="delSp modSp del mod">
        <pc:chgData name="Kathleen Olson" userId="969c4e4ede2abbb8" providerId="LiveId" clId="{C606BD28-6B82-42FF-ABB2-CAD5E3F9C0E3}" dt="2024-01-30T21:23:19.906" v="262" actId="2696"/>
        <pc:sldMkLst>
          <pc:docMk/>
          <pc:sldMk cId="3201749376" sldId="309"/>
        </pc:sldMkLst>
        <pc:spChg chg="del mod">
          <ac:chgData name="Kathleen Olson" userId="969c4e4ede2abbb8" providerId="LiveId" clId="{C606BD28-6B82-42FF-ABB2-CAD5E3F9C0E3}" dt="2024-01-30T21:21:28.586" v="253"/>
          <ac:spMkLst>
            <pc:docMk/>
            <pc:sldMk cId="3201749376" sldId="309"/>
            <ac:spMk id="2" creationId="{00000000-0000-0000-0000-000000000000}"/>
          </ac:spMkLst>
        </pc:spChg>
      </pc:sldChg>
      <pc:sldChg chg="addSp delSp modSp mod ord">
        <pc:chgData name="Kathleen Olson" userId="969c4e4ede2abbb8" providerId="LiveId" clId="{C606BD28-6B82-42FF-ABB2-CAD5E3F9C0E3}" dt="2024-02-01T22:05:39.740" v="3709" actId="20577"/>
        <pc:sldMkLst>
          <pc:docMk/>
          <pc:sldMk cId="3957825042" sldId="311"/>
        </pc:sldMkLst>
        <pc:spChg chg="del mod">
          <ac:chgData name="Kathleen Olson" userId="969c4e4ede2abbb8" providerId="LiveId" clId="{C606BD28-6B82-42FF-ABB2-CAD5E3F9C0E3}" dt="2024-01-30T21:48:00.157" v="897" actId="21"/>
          <ac:spMkLst>
            <pc:docMk/>
            <pc:sldMk cId="3957825042" sldId="311"/>
            <ac:spMk id="2" creationId="{00000000-0000-0000-0000-000000000000}"/>
          </ac:spMkLst>
        </pc:spChg>
        <pc:spChg chg="add mod">
          <ac:chgData name="Kathleen Olson" userId="969c4e4ede2abbb8" providerId="LiveId" clId="{C606BD28-6B82-42FF-ABB2-CAD5E3F9C0E3}" dt="2024-02-01T22:05:39.740" v="3709" actId="20577"/>
          <ac:spMkLst>
            <pc:docMk/>
            <pc:sldMk cId="3957825042" sldId="311"/>
            <ac:spMk id="4" creationId="{4CF4BB0F-794B-8F0C-D512-727DAB61EEA8}"/>
          </ac:spMkLst>
        </pc:spChg>
      </pc:sldChg>
      <pc:sldChg chg="del">
        <pc:chgData name="Kathleen Olson" userId="969c4e4ede2abbb8" providerId="LiveId" clId="{C606BD28-6B82-42FF-ABB2-CAD5E3F9C0E3}" dt="2024-01-29T20:47:04.506" v="152" actId="2696"/>
        <pc:sldMkLst>
          <pc:docMk/>
          <pc:sldMk cId="579284045" sldId="312"/>
        </pc:sldMkLst>
      </pc:sldChg>
      <pc:sldChg chg="del">
        <pc:chgData name="Kathleen Olson" userId="969c4e4ede2abbb8" providerId="LiveId" clId="{C606BD28-6B82-42FF-ABB2-CAD5E3F9C0E3}" dt="2024-01-30T21:17:13.495" v="237" actId="2696"/>
        <pc:sldMkLst>
          <pc:docMk/>
          <pc:sldMk cId="3138938398" sldId="313"/>
        </pc:sldMkLst>
      </pc:sldChg>
      <pc:sldChg chg="del">
        <pc:chgData name="Kathleen Olson" userId="969c4e4ede2abbb8" providerId="LiveId" clId="{C606BD28-6B82-42FF-ABB2-CAD5E3F9C0E3}" dt="2024-01-29T20:40:35.770" v="129" actId="2696"/>
        <pc:sldMkLst>
          <pc:docMk/>
          <pc:sldMk cId="4144685354" sldId="315"/>
        </pc:sldMkLst>
      </pc:sldChg>
      <pc:sldChg chg="del">
        <pc:chgData name="Kathleen Olson" userId="969c4e4ede2abbb8" providerId="LiveId" clId="{C606BD28-6B82-42FF-ABB2-CAD5E3F9C0E3}" dt="2024-01-29T20:40:55.391" v="132" actId="2696"/>
        <pc:sldMkLst>
          <pc:docMk/>
          <pc:sldMk cId="1179038395" sldId="316"/>
        </pc:sldMkLst>
      </pc:sldChg>
      <pc:sldChg chg="addSp delSp modSp mod">
        <pc:chgData name="Kathleen Olson" userId="969c4e4ede2abbb8" providerId="LiveId" clId="{C606BD28-6B82-42FF-ABB2-CAD5E3F9C0E3}" dt="2024-01-31T22:05:37.106" v="3454" actId="5793"/>
        <pc:sldMkLst>
          <pc:docMk/>
          <pc:sldMk cId="4119038057" sldId="317"/>
        </pc:sldMkLst>
        <pc:spChg chg="add del mod">
          <ac:chgData name="Kathleen Olson" userId="969c4e4ede2abbb8" providerId="LiveId" clId="{C606BD28-6B82-42FF-ABB2-CAD5E3F9C0E3}" dt="2024-01-31T20:22:33.705" v="2049"/>
          <ac:spMkLst>
            <pc:docMk/>
            <pc:sldMk cId="4119038057" sldId="317"/>
            <ac:spMk id="2" creationId="{BC211B5C-7A49-D486-3E7C-3B56F130D1E1}"/>
          </ac:spMkLst>
        </pc:spChg>
        <pc:spChg chg="add mod">
          <ac:chgData name="Kathleen Olson" userId="969c4e4ede2abbb8" providerId="LiveId" clId="{C606BD28-6B82-42FF-ABB2-CAD5E3F9C0E3}" dt="2024-01-31T20:18:13.907" v="2046" actId="255"/>
          <ac:spMkLst>
            <pc:docMk/>
            <pc:sldMk cId="4119038057" sldId="317"/>
            <ac:spMk id="3" creationId="{54A3C7D9-E916-0E39-5633-329EC8E96EEE}"/>
          </ac:spMkLst>
        </pc:spChg>
        <pc:spChg chg="add mod">
          <ac:chgData name="Kathleen Olson" userId="969c4e4ede2abbb8" providerId="LiveId" clId="{C606BD28-6B82-42FF-ABB2-CAD5E3F9C0E3}" dt="2024-01-31T22:05:37.106" v="3454" actId="5793"/>
          <ac:spMkLst>
            <pc:docMk/>
            <pc:sldMk cId="4119038057" sldId="317"/>
            <ac:spMk id="4" creationId="{ACA8EDCD-3D7F-4248-A597-67CE707A7522}"/>
          </ac:spMkLst>
        </pc:spChg>
        <pc:picChg chg="mod">
          <ac:chgData name="Kathleen Olson" userId="969c4e4ede2abbb8" providerId="LiveId" clId="{C606BD28-6B82-42FF-ABB2-CAD5E3F9C0E3}" dt="2024-01-31T22:05:26.481" v="3451" actId="1076"/>
          <ac:picMkLst>
            <pc:docMk/>
            <pc:sldMk cId="4119038057" sldId="317"/>
            <ac:picMk id="2050" creationId="{00000000-0000-0000-0000-000000000000}"/>
          </ac:picMkLst>
        </pc:picChg>
      </pc:sldChg>
      <pc:sldChg chg="addSp delSp modSp mod ord">
        <pc:chgData name="Kathleen Olson" userId="969c4e4ede2abbb8" providerId="LiveId" clId="{C606BD28-6B82-42FF-ABB2-CAD5E3F9C0E3}" dt="2024-02-01T22:20:16.310" v="3912" actId="20577"/>
        <pc:sldMkLst>
          <pc:docMk/>
          <pc:sldMk cId="222720041" sldId="318"/>
        </pc:sldMkLst>
        <pc:spChg chg="del mod">
          <ac:chgData name="Kathleen Olson" userId="969c4e4ede2abbb8" providerId="LiveId" clId="{C606BD28-6B82-42FF-ABB2-CAD5E3F9C0E3}" dt="2024-01-30T21:48:36.332" v="900" actId="21"/>
          <ac:spMkLst>
            <pc:docMk/>
            <pc:sldMk cId="222720041" sldId="318"/>
            <ac:spMk id="2" creationId="{00000000-0000-0000-0000-000000000000}"/>
          </ac:spMkLst>
        </pc:spChg>
        <pc:spChg chg="add mod">
          <ac:chgData name="Kathleen Olson" userId="969c4e4ede2abbb8" providerId="LiveId" clId="{C606BD28-6B82-42FF-ABB2-CAD5E3F9C0E3}" dt="2024-02-01T22:20:16.310" v="3912" actId="20577"/>
          <ac:spMkLst>
            <pc:docMk/>
            <pc:sldMk cId="222720041" sldId="318"/>
            <ac:spMk id="3" creationId="{00000000-0000-0000-0000-000000000000}"/>
          </ac:spMkLst>
        </pc:spChg>
      </pc:sldChg>
      <pc:sldChg chg="addSp delSp modSp mod ord modAnim">
        <pc:chgData name="Kathleen Olson" userId="969c4e4ede2abbb8" providerId="LiveId" clId="{C606BD28-6B82-42FF-ABB2-CAD5E3F9C0E3}" dt="2024-01-29T21:02:38.536" v="204" actId="14100"/>
        <pc:sldMkLst>
          <pc:docMk/>
          <pc:sldMk cId="1775509733" sldId="319"/>
        </pc:sldMkLst>
        <pc:spChg chg="del">
          <ac:chgData name="Kathleen Olson" userId="969c4e4ede2abbb8" providerId="LiveId" clId="{C606BD28-6B82-42FF-ABB2-CAD5E3F9C0E3}" dt="2024-01-29T20:43:20.205" v="142" actId="21"/>
          <ac:spMkLst>
            <pc:docMk/>
            <pc:sldMk cId="1775509733" sldId="319"/>
            <ac:spMk id="2" creationId="{00000000-0000-0000-0000-000000000000}"/>
          </ac:spMkLst>
        </pc:spChg>
        <pc:spChg chg="add del">
          <ac:chgData name="Kathleen Olson" userId="969c4e4ede2abbb8" providerId="LiveId" clId="{C606BD28-6B82-42FF-ABB2-CAD5E3F9C0E3}" dt="2024-01-29T20:43:05.650" v="141" actId="22"/>
          <ac:spMkLst>
            <pc:docMk/>
            <pc:sldMk cId="1775509733" sldId="319"/>
            <ac:spMk id="4" creationId="{218B07A0-533C-F1EB-7931-8B50FC69338A}"/>
          </ac:spMkLst>
        </pc:spChg>
        <pc:spChg chg="add">
          <ac:chgData name="Kathleen Olson" userId="969c4e4ede2abbb8" providerId="LiveId" clId="{C606BD28-6B82-42FF-ABB2-CAD5E3F9C0E3}" dt="2024-01-29T20:58:38.296" v="177" actId="22"/>
          <ac:spMkLst>
            <pc:docMk/>
            <pc:sldMk cId="1775509733" sldId="319"/>
            <ac:spMk id="6" creationId="{B94B9325-D265-70DC-2C45-5E95B524397D}"/>
          </ac:spMkLst>
        </pc:spChg>
        <pc:spChg chg="add mod">
          <ac:chgData name="Kathleen Olson" userId="969c4e4ede2abbb8" providerId="LiveId" clId="{C606BD28-6B82-42FF-ABB2-CAD5E3F9C0E3}" dt="2024-01-29T20:59:28.702" v="201" actId="20577"/>
          <ac:spMkLst>
            <pc:docMk/>
            <pc:sldMk cId="1775509733" sldId="319"/>
            <ac:spMk id="7" creationId="{79F65BAF-F0F7-E17C-3316-51FC8563C8A7}"/>
          </ac:spMkLst>
        </pc:spChg>
        <pc:picChg chg="add mod">
          <ac:chgData name="Kathleen Olson" userId="969c4e4ede2abbb8" providerId="LiveId" clId="{C606BD28-6B82-42FF-ABB2-CAD5E3F9C0E3}" dt="2024-01-29T21:02:38.536" v="204" actId="14100"/>
          <ac:picMkLst>
            <pc:docMk/>
            <pc:sldMk cId="1775509733" sldId="319"/>
            <ac:picMk id="8" creationId="{80DE3634-38EF-C418-5752-C80ABB184B7B}"/>
          </ac:picMkLst>
        </pc:picChg>
      </pc:sldChg>
      <pc:sldChg chg="del">
        <pc:chgData name="Kathleen Olson" userId="969c4e4ede2abbb8" providerId="LiveId" clId="{C606BD28-6B82-42FF-ABB2-CAD5E3F9C0E3}" dt="2024-01-29T20:40:45.540" v="130" actId="2696"/>
        <pc:sldMkLst>
          <pc:docMk/>
          <pc:sldMk cId="1529057903" sldId="320"/>
        </pc:sldMkLst>
      </pc:sldChg>
      <pc:sldChg chg="del">
        <pc:chgData name="Kathleen Olson" userId="969c4e4ede2abbb8" providerId="LiveId" clId="{C606BD28-6B82-42FF-ABB2-CAD5E3F9C0E3}" dt="2024-01-29T20:40:49.937" v="131" actId="2696"/>
        <pc:sldMkLst>
          <pc:docMk/>
          <pc:sldMk cId="3670833093" sldId="321"/>
        </pc:sldMkLst>
      </pc:sldChg>
      <pc:sldChg chg="addSp delSp modSp del mod">
        <pc:chgData name="Kathleen Olson" userId="969c4e4ede2abbb8" providerId="LiveId" clId="{C606BD28-6B82-42FF-ABB2-CAD5E3F9C0E3}" dt="2024-01-29T20:41:05.341" v="134" actId="2696"/>
        <pc:sldMkLst>
          <pc:docMk/>
          <pc:sldMk cId="54235682" sldId="322"/>
        </pc:sldMkLst>
        <pc:spChg chg="add del mod">
          <ac:chgData name="Kathleen Olson" userId="969c4e4ede2abbb8" providerId="LiveId" clId="{C606BD28-6B82-42FF-ABB2-CAD5E3F9C0E3}" dt="2024-01-24T20:22:01.649" v="3" actId="21"/>
          <ac:spMkLst>
            <pc:docMk/>
            <pc:sldMk cId="54235682" sldId="322"/>
            <ac:spMk id="5" creationId="{6233C8CA-089C-3231-3F60-38E127F97384}"/>
          </ac:spMkLst>
        </pc:spChg>
        <pc:spChg chg="add del">
          <ac:chgData name="Kathleen Olson" userId="969c4e4ede2abbb8" providerId="LiveId" clId="{C606BD28-6B82-42FF-ABB2-CAD5E3F9C0E3}" dt="2024-01-24T20:22:07.056" v="4" actId="21"/>
          <ac:spMkLst>
            <pc:docMk/>
            <pc:sldMk cId="54235682" sldId="322"/>
            <ac:spMk id="8" creationId="{A3CBC851-BBEE-DEB4-4776-0D854D0B64A0}"/>
          </ac:spMkLst>
        </pc:spChg>
        <pc:spChg chg="add del mod">
          <ac:chgData name="Kathleen Olson" userId="969c4e4ede2abbb8" providerId="LiveId" clId="{C606BD28-6B82-42FF-ABB2-CAD5E3F9C0E3}" dt="2024-01-24T20:22:41.675" v="6" actId="21"/>
          <ac:spMkLst>
            <pc:docMk/>
            <pc:sldMk cId="54235682" sldId="322"/>
            <ac:spMk id="9" creationId="{D2132CA7-7713-0104-CEB6-B92F9BDB56BA}"/>
          </ac:spMkLst>
        </pc:spChg>
      </pc:sldChg>
      <pc:sldChg chg="del">
        <pc:chgData name="Kathleen Olson" userId="969c4e4ede2abbb8" providerId="LiveId" clId="{C606BD28-6B82-42FF-ABB2-CAD5E3F9C0E3}" dt="2024-01-29T20:40:58.419" v="133" actId="2696"/>
        <pc:sldMkLst>
          <pc:docMk/>
          <pc:sldMk cId="3941288549" sldId="323"/>
        </pc:sldMkLst>
      </pc:sldChg>
      <pc:sldChg chg="del">
        <pc:chgData name="Kathleen Olson" userId="969c4e4ede2abbb8" providerId="LiveId" clId="{C606BD28-6B82-42FF-ABB2-CAD5E3F9C0E3}" dt="2024-01-29T20:41:08.418" v="135" actId="2696"/>
        <pc:sldMkLst>
          <pc:docMk/>
          <pc:sldMk cId="838172452" sldId="324"/>
        </pc:sldMkLst>
      </pc:sldChg>
      <pc:sldChg chg="del">
        <pc:chgData name="Kathleen Olson" userId="969c4e4ede2abbb8" providerId="LiveId" clId="{C606BD28-6B82-42FF-ABB2-CAD5E3F9C0E3}" dt="2024-01-29T20:41:20.440" v="137" actId="2696"/>
        <pc:sldMkLst>
          <pc:docMk/>
          <pc:sldMk cId="387678615" sldId="325"/>
        </pc:sldMkLst>
      </pc:sldChg>
      <pc:sldChg chg="del">
        <pc:chgData name="Kathleen Olson" userId="969c4e4ede2abbb8" providerId="LiveId" clId="{C606BD28-6B82-42FF-ABB2-CAD5E3F9C0E3}" dt="2024-01-29T20:41:14.104" v="136" actId="2696"/>
        <pc:sldMkLst>
          <pc:docMk/>
          <pc:sldMk cId="209094099" sldId="326"/>
        </pc:sldMkLst>
      </pc:sldChg>
      <pc:sldChg chg="del">
        <pc:chgData name="Kathleen Olson" userId="969c4e4ede2abbb8" providerId="LiveId" clId="{C606BD28-6B82-42FF-ABB2-CAD5E3F9C0E3}" dt="2024-01-29T20:41:49.774" v="138" actId="2696"/>
        <pc:sldMkLst>
          <pc:docMk/>
          <pc:sldMk cId="3165658021" sldId="327"/>
        </pc:sldMkLst>
      </pc:sldChg>
      <pc:sldChg chg="addSp delSp modSp del mod setBg">
        <pc:chgData name="Kathleen Olson" userId="969c4e4ede2abbb8" providerId="LiveId" clId="{C606BD28-6B82-42FF-ABB2-CAD5E3F9C0E3}" dt="2024-01-31T20:53:16.708" v="2232" actId="2696"/>
        <pc:sldMkLst>
          <pc:docMk/>
          <pc:sldMk cId="4190901752" sldId="328"/>
        </pc:sldMkLst>
        <pc:spChg chg="add del mod">
          <ac:chgData name="Kathleen Olson" userId="969c4e4ede2abbb8" providerId="LiveId" clId="{C606BD28-6B82-42FF-ABB2-CAD5E3F9C0E3}" dt="2024-01-31T20:43:42.951" v="2212" actId="21"/>
          <ac:spMkLst>
            <pc:docMk/>
            <pc:sldMk cId="4190901752" sldId="328"/>
            <ac:spMk id="3" creationId="{B77FA2C6-59D9-092A-111A-FCD8181D9825}"/>
          </ac:spMkLst>
        </pc:spChg>
        <pc:spChg chg="add mod">
          <ac:chgData name="Kathleen Olson" userId="969c4e4ede2abbb8" providerId="LiveId" clId="{C606BD28-6B82-42FF-ABB2-CAD5E3F9C0E3}" dt="2024-01-31T20:50:06.912" v="2231" actId="1076"/>
          <ac:spMkLst>
            <pc:docMk/>
            <pc:sldMk cId="4190901752" sldId="328"/>
            <ac:spMk id="5" creationId="{201278E5-D2B7-AE75-3365-743C5866487C}"/>
          </ac:spMkLst>
        </pc:spChg>
        <pc:spChg chg="add del mod">
          <ac:chgData name="Kathleen Olson" userId="969c4e4ede2abbb8" providerId="LiveId" clId="{C606BD28-6B82-42FF-ABB2-CAD5E3F9C0E3}" dt="2024-01-31T20:46:46.131" v="2219" actId="21"/>
          <ac:spMkLst>
            <pc:docMk/>
            <pc:sldMk cId="4190901752" sldId="328"/>
            <ac:spMk id="7" creationId="{8FB32AFB-F4FE-72B9-811D-135C76D02EE7}"/>
          </ac:spMkLst>
        </pc:spChg>
        <pc:spChg chg="add mod">
          <ac:chgData name="Kathleen Olson" userId="969c4e4ede2abbb8" providerId="LiveId" clId="{C606BD28-6B82-42FF-ABB2-CAD5E3F9C0E3}" dt="2024-01-31T20:49:56.799" v="2230" actId="1076"/>
          <ac:spMkLst>
            <pc:docMk/>
            <pc:sldMk cId="4190901752" sldId="328"/>
            <ac:spMk id="9" creationId="{D3FA38AF-9755-3D8C-54A6-80AF8E10EF73}"/>
          </ac:spMkLst>
        </pc:spChg>
        <pc:graphicFrameChg chg="add del mod modGraphic">
          <ac:chgData name="Kathleen Olson" userId="969c4e4ede2abbb8" providerId="LiveId" clId="{C606BD28-6B82-42FF-ABB2-CAD5E3F9C0E3}" dt="2024-01-31T20:43:31.723" v="2211" actId="21"/>
          <ac:graphicFrameMkLst>
            <pc:docMk/>
            <pc:sldMk cId="4190901752" sldId="328"/>
            <ac:graphicFrameMk id="2" creationId="{249C59B6-1831-5670-CE86-C3FDE4015BDE}"/>
          </ac:graphicFrameMkLst>
        </pc:graphicFrameChg>
        <pc:picChg chg="add mod">
          <ac:chgData name="Kathleen Olson" userId="969c4e4ede2abbb8" providerId="LiveId" clId="{C606BD28-6B82-42FF-ABB2-CAD5E3F9C0E3}" dt="2024-01-31T20:42:25.347" v="2203" actId="1076"/>
          <ac:picMkLst>
            <pc:docMk/>
            <pc:sldMk cId="4190901752" sldId="328"/>
            <ac:picMk id="2050" creationId="{A7A65476-E134-15A1-61DC-A8171C36ED71}"/>
          </ac:picMkLst>
        </pc:picChg>
        <pc:picChg chg="add mod">
          <ac:chgData name="Kathleen Olson" userId="969c4e4ede2abbb8" providerId="LiveId" clId="{C606BD28-6B82-42FF-ABB2-CAD5E3F9C0E3}" dt="2024-01-31T20:42:51.433" v="2205" actId="14100"/>
          <ac:picMkLst>
            <pc:docMk/>
            <pc:sldMk cId="4190901752" sldId="328"/>
            <ac:picMk id="2052" creationId="{82B765F2-DC52-AEB2-4F29-CD793252CDED}"/>
          </ac:picMkLst>
        </pc:picChg>
        <pc:picChg chg="add mod">
          <ac:chgData name="Kathleen Olson" userId="969c4e4ede2abbb8" providerId="LiveId" clId="{C606BD28-6B82-42FF-ABB2-CAD5E3F9C0E3}" dt="2024-01-31T20:42:51.433" v="2205" actId="14100"/>
          <ac:picMkLst>
            <pc:docMk/>
            <pc:sldMk cId="4190901752" sldId="328"/>
            <ac:picMk id="2053" creationId="{80BCDED8-2E0F-1FDA-7771-5E6B01B2C0C4}"/>
          </ac:picMkLst>
        </pc:picChg>
        <pc:picChg chg="add mod">
          <ac:chgData name="Kathleen Olson" userId="969c4e4ede2abbb8" providerId="LiveId" clId="{C606BD28-6B82-42FF-ABB2-CAD5E3F9C0E3}" dt="2024-01-31T20:42:51.433" v="2205" actId="14100"/>
          <ac:picMkLst>
            <pc:docMk/>
            <pc:sldMk cId="4190901752" sldId="328"/>
            <ac:picMk id="2054" creationId="{A84C683E-0F86-E46B-DA9D-3378AAE055F7}"/>
          </ac:picMkLst>
        </pc:picChg>
        <pc:picChg chg="add del mod">
          <ac:chgData name="Kathleen Olson" userId="969c4e4ede2abbb8" providerId="LiveId" clId="{C606BD28-6B82-42FF-ABB2-CAD5E3F9C0E3}" dt="2024-01-31T20:43:46.517" v="2213" actId="21"/>
          <ac:picMkLst>
            <pc:docMk/>
            <pc:sldMk cId="4190901752" sldId="328"/>
            <ac:picMk id="2055" creationId="{12861339-8172-021F-971B-36B1C04545A0}"/>
          </ac:picMkLst>
        </pc:picChg>
        <pc:picChg chg="del mod">
          <ac:chgData name="Kathleen Olson" userId="969c4e4ede2abbb8" providerId="LiveId" clId="{C606BD28-6B82-42FF-ABB2-CAD5E3F9C0E3}" dt="2024-01-30T22:21:46.638" v="1923" actId="21"/>
          <ac:picMkLst>
            <pc:docMk/>
            <pc:sldMk cId="4190901752" sldId="328"/>
            <ac:picMk id="14338" creationId="{00000000-0000-0000-0000-000000000000}"/>
          </ac:picMkLst>
        </pc:picChg>
        <pc:picChg chg="del">
          <ac:chgData name="Kathleen Olson" userId="969c4e4ede2abbb8" providerId="LiveId" clId="{C606BD28-6B82-42FF-ABB2-CAD5E3F9C0E3}" dt="2024-01-30T22:23:08.643" v="1928" actId="21"/>
          <ac:picMkLst>
            <pc:docMk/>
            <pc:sldMk cId="4190901752" sldId="328"/>
            <ac:picMk id="14339" creationId="{00000000-0000-0000-0000-000000000000}"/>
          </ac:picMkLst>
        </pc:picChg>
      </pc:sldChg>
      <pc:sldChg chg="addSp modSp del">
        <pc:chgData name="Kathleen Olson" userId="969c4e4ede2abbb8" providerId="LiveId" clId="{C606BD28-6B82-42FF-ABB2-CAD5E3F9C0E3}" dt="2024-01-31T21:12:37.975" v="2642" actId="2696"/>
        <pc:sldMkLst>
          <pc:docMk/>
          <pc:sldMk cId="857355999" sldId="329"/>
        </pc:sldMkLst>
        <pc:picChg chg="add mod">
          <ac:chgData name="Kathleen Olson" userId="969c4e4ede2abbb8" providerId="LiveId" clId="{C606BD28-6B82-42FF-ABB2-CAD5E3F9C0E3}" dt="2024-01-30T22:28:56.237" v="1992" actId="1076"/>
          <ac:picMkLst>
            <pc:docMk/>
            <pc:sldMk cId="857355999" sldId="329"/>
            <ac:picMk id="2" creationId="{00000000-0000-0000-0000-000000000000}"/>
          </ac:picMkLst>
        </pc:picChg>
        <pc:picChg chg="mod">
          <ac:chgData name="Kathleen Olson" userId="969c4e4ede2abbb8" providerId="LiveId" clId="{C606BD28-6B82-42FF-ABB2-CAD5E3F9C0E3}" dt="2024-01-30T22:29:00.761" v="1993" actId="1076"/>
          <ac:picMkLst>
            <pc:docMk/>
            <pc:sldMk cId="857355999" sldId="329"/>
            <ac:picMk id="15362" creationId="{00000000-0000-0000-0000-000000000000}"/>
          </ac:picMkLst>
        </pc:picChg>
      </pc:sldChg>
      <pc:sldChg chg="addSp delSp modSp mod ord setBg">
        <pc:chgData name="Kathleen Olson" userId="969c4e4ede2abbb8" providerId="LiveId" clId="{C606BD28-6B82-42FF-ABB2-CAD5E3F9C0E3}" dt="2024-01-31T22:11:15.227" v="3533" actId="14100"/>
        <pc:sldMkLst>
          <pc:docMk/>
          <pc:sldMk cId="726335071" sldId="330"/>
        </pc:sldMkLst>
        <pc:spChg chg="add mod">
          <ac:chgData name="Kathleen Olson" userId="969c4e4ede2abbb8" providerId="LiveId" clId="{C606BD28-6B82-42FF-ABB2-CAD5E3F9C0E3}" dt="2024-01-31T20:35:55.801" v="2196"/>
          <ac:spMkLst>
            <pc:docMk/>
            <pc:sldMk cId="726335071" sldId="330"/>
            <ac:spMk id="3" creationId="{83802392-71D2-F383-D8BF-07D2EABFEF74}"/>
          </ac:spMkLst>
        </pc:spChg>
        <pc:spChg chg="add mod">
          <ac:chgData name="Kathleen Olson" userId="969c4e4ede2abbb8" providerId="LiveId" clId="{C606BD28-6B82-42FF-ABB2-CAD5E3F9C0E3}" dt="2024-01-31T22:11:15.227" v="3533" actId="14100"/>
          <ac:spMkLst>
            <pc:docMk/>
            <pc:sldMk cId="726335071" sldId="330"/>
            <ac:spMk id="6" creationId="{5E3E5C07-9FFF-0DCE-4DAC-E8D2510C2DE7}"/>
          </ac:spMkLst>
        </pc:spChg>
        <pc:graphicFrameChg chg="add mod">
          <ac:chgData name="Kathleen Olson" userId="969c4e4ede2abbb8" providerId="LiveId" clId="{C606BD28-6B82-42FF-ABB2-CAD5E3F9C0E3}" dt="2024-01-31T20:35:54.934" v="2195" actId="14100"/>
          <ac:graphicFrameMkLst>
            <pc:docMk/>
            <pc:sldMk cId="726335071" sldId="330"/>
            <ac:graphicFrameMk id="2" creationId="{8ED539D8-899F-B5F9-3EB6-F88C0FDEEB93}"/>
          </ac:graphicFrameMkLst>
        </pc:graphicFrameChg>
        <pc:graphicFrameChg chg="add del mod modGraphic">
          <ac:chgData name="Kathleen Olson" userId="969c4e4ede2abbb8" providerId="LiveId" clId="{C606BD28-6B82-42FF-ABB2-CAD5E3F9C0E3}" dt="2024-01-31T20:39:58.649" v="2200" actId="21"/>
          <ac:graphicFrameMkLst>
            <pc:docMk/>
            <pc:sldMk cId="726335071" sldId="330"/>
            <ac:graphicFrameMk id="4" creationId="{A3761E2F-543F-5A6B-85D3-35D3DF4DFA28}"/>
          </ac:graphicFrameMkLst>
        </pc:graphicFrameChg>
        <pc:picChg chg="add del mod">
          <ac:chgData name="Kathleen Olson" userId="969c4e4ede2abbb8" providerId="LiveId" clId="{C606BD28-6B82-42FF-ABB2-CAD5E3F9C0E3}" dt="2024-01-30T22:28:36.258" v="1988" actId="21"/>
          <ac:picMkLst>
            <pc:docMk/>
            <pc:sldMk cId="726335071" sldId="330"/>
            <ac:picMk id="2" creationId="{00000000-0000-0000-0000-000000000000}"/>
          </ac:picMkLst>
        </pc:picChg>
        <pc:picChg chg="add del mod">
          <ac:chgData name="Kathleen Olson" userId="969c4e4ede2abbb8" providerId="LiveId" clId="{C606BD28-6B82-42FF-ABB2-CAD5E3F9C0E3}" dt="2024-01-31T20:40:02.163" v="2201" actId="21"/>
          <ac:picMkLst>
            <pc:docMk/>
            <pc:sldMk cId="726335071" sldId="330"/>
            <ac:picMk id="1026" creationId="{C07FD685-E8B0-F445-AE26-5FFCD1D8027C}"/>
          </ac:picMkLst>
        </pc:picChg>
        <pc:picChg chg="add mod">
          <ac:chgData name="Kathleen Olson" userId="969c4e4ede2abbb8" providerId="LiveId" clId="{C606BD28-6B82-42FF-ABB2-CAD5E3F9C0E3}" dt="2024-01-31T20:35:55.801" v="2196"/>
          <ac:picMkLst>
            <pc:docMk/>
            <pc:sldMk cId="726335071" sldId="330"/>
            <ac:picMk id="1028" creationId="{99DAFDFD-D109-196F-8D91-4774713A8C95}"/>
          </ac:picMkLst>
        </pc:picChg>
        <pc:picChg chg="add mod">
          <ac:chgData name="Kathleen Olson" userId="969c4e4ede2abbb8" providerId="LiveId" clId="{C606BD28-6B82-42FF-ABB2-CAD5E3F9C0E3}" dt="2024-01-31T20:35:55.801" v="2196"/>
          <ac:picMkLst>
            <pc:docMk/>
            <pc:sldMk cId="726335071" sldId="330"/>
            <ac:picMk id="1029" creationId="{65B5B852-B4B0-6F99-87DF-3F0333CD6B11}"/>
          </ac:picMkLst>
        </pc:picChg>
        <pc:picChg chg="add mod">
          <ac:chgData name="Kathleen Olson" userId="969c4e4ede2abbb8" providerId="LiveId" clId="{C606BD28-6B82-42FF-ABB2-CAD5E3F9C0E3}" dt="2024-01-31T20:35:55.801" v="2196"/>
          <ac:picMkLst>
            <pc:docMk/>
            <pc:sldMk cId="726335071" sldId="330"/>
            <ac:picMk id="1030" creationId="{61CBEF0C-E2CE-53CE-19CA-517FED59C63C}"/>
          </ac:picMkLst>
        </pc:picChg>
        <pc:picChg chg="add mod">
          <ac:chgData name="Kathleen Olson" userId="969c4e4ede2abbb8" providerId="LiveId" clId="{C606BD28-6B82-42FF-ABB2-CAD5E3F9C0E3}" dt="2024-01-31T20:35:55.801" v="2196"/>
          <ac:picMkLst>
            <pc:docMk/>
            <pc:sldMk cId="726335071" sldId="330"/>
            <ac:picMk id="1031" creationId="{E676ECCD-9978-CD22-013C-8FE0E6A887C8}"/>
          </ac:picMkLst>
        </pc:picChg>
        <pc:picChg chg="del">
          <ac:chgData name="Kathleen Olson" userId="969c4e4ede2abbb8" providerId="LiveId" clId="{C606BD28-6B82-42FF-ABB2-CAD5E3F9C0E3}" dt="2024-01-30T22:26:18.304" v="1986" actId="21"/>
          <ac:picMkLst>
            <pc:docMk/>
            <pc:sldMk cId="726335071" sldId="330"/>
            <ac:picMk id="16386" creationId="{00000000-0000-0000-0000-000000000000}"/>
          </ac:picMkLst>
        </pc:picChg>
      </pc:sldChg>
      <pc:sldChg chg="del">
        <pc:chgData name="Kathleen Olson" userId="969c4e4ede2abbb8" providerId="LiveId" clId="{C606BD28-6B82-42FF-ABB2-CAD5E3F9C0E3}" dt="2024-01-29T20:46:42.994" v="151" actId="2696"/>
        <pc:sldMkLst>
          <pc:docMk/>
          <pc:sldMk cId="3200946614" sldId="331"/>
        </pc:sldMkLst>
      </pc:sldChg>
      <pc:sldChg chg="del">
        <pc:chgData name="Kathleen Olson" userId="969c4e4ede2abbb8" providerId="LiveId" clId="{C606BD28-6B82-42FF-ABB2-CAD5E3F9C0E3}" dt="2024-01-29T20:46:37.423" v="150" actId="2696"/>
        <pc:sldMkLst>
          <pc:docMk/>
          <pc:sldMk cId="3896445342" sldId="333"/>
        </pc:sldMkLst>
      </pc:sldChg>
      <pc:sldChg chg="delSp modSp mod">
        <pc:chgData name="Kathleen Olson" userId="969c4e4ede2abbb8" providerId="LiveId" clId="{C606BD28-6B82-42FF-ABB2-CAD5E3F9C0E3}" dt="2024-02-01T22:16:29.018" v="3906" actId="1076"/>
        <pc:sldMkLst>
          <pc:docMk/>
          <pc:sldMk cId="2746067905" sldId="334"/>
        </pc:sldMkLst>
        <pc:spChg chg="mod">
          <ac:chgData name="Kathleen Olson" userId="969c4e4ede2abbb8" providerId="LiveId" clId="{C606BD28-6B82-42FF-ABB2-CAD5E3F9C0E3}" dt="2024-02-01T22:16:29.018" v="3906" actId="1076"/>
          <ac:spMkLst>
            <pc:docMk/>
            <pc:sldMk cId="2746067905" sldId="334"/>
            <ac:spMk id="2" creationId="{00000000-0000-0000-0000-000000000000}"/>
          </ac:spMkLst>
        </pc:spChg>
        <pc:picChg chg="del">
          <ac:chgData name="Kathleen Olson" userId="969c4e4ede2abbb8" providerId="LiveId" clId="{C606BD28-6B82-42FF-ABB2-CAD5E3F9C0E3}" dt="2024-01-30T21:28:59.142" v="289" actId="21"/>
          <ac:picMkLst>
            <pc:docMk/>
            <pc:sldMk cId="2746067905" sldId="334"/>
            <ac:picMk id="20482" creationId="{00000000-0000-0000-0000-000000000000}"/>
          </ac:picMkLst>
        </pc:picChg>
      </pc:sldChg>
      <pc:sldChg chg="addSp delSp modSp mod delAnim modAnim">
        <pc:chgData name="Kathleen Olson" userId="969c4e4ede2abbb8" providerId="LiveId" clId="{C606BD28-6B82-42FF-ABB2-CAD5E3F9C0E3}" dt="2024-01-31T21:23:48.789" v="2646" actId="14100"/>
        <pc:sldMkLst>
          <pc:docMk/>
          <pc:sldMk cId="2538018381" sldId="335"/>
        </pc:sldMkLst>
        <pc:spChg chg="del mod">
          <ac:chgData name="Kathleen Olson" userId="969c4e4ede2abbb8" providerId="LiveId" clId="{C606BD28-6B82-42FF-ABB2-CAD5E3F9C0E3}" dt="2024-01-29T21:07:20.417" v="231"/>
          <ac:spMkLst>
            <pc:docMk/>
            <pc:sldMk cId="2538018381" sldId="335"/>
            <ac:spMk id="2" creationId="{00000000-0000-0000-0000-000000000000}"/>
          </ac:spMkLst>
        </pc:spChg>
        <pc:picChg chg="add mod">
          <ac:chgData name="Kathleen Olson" userId="969c4e4ede2abbb8" providerId="LiveId" clId="{C606BD28-6B82-42FF-ABB2-CAD5E3F9C0E3}" dt="2024-01-31T21:23:48.789" v="2646" actId="14100"/>
          <ac:picMkLst>
            <pc:docMk/>
            <pc:sldMk cId="2538018381" sldId="335"/>
            <ac:picMk id="2" creationId="{94FB831C-1063-71FD-4F16-722F11A8982B}"/>
          </ac:picMkLst>
        </pc:picChg>
        <pc:picChg chg="add del mod">
          <ac:chgData name="Kathleen Olson" userId="969c4e4ede2abbb8" providerId="LiveId" clId="{C606BD28-6B82-42FF-ABB2-CAD5E3F9C0E3}" dt="2024-01-31T21:16:59.299" v="2643" actId="21"/>
          <ac:picMkLst>
            <pc:docMk/>
            <pc:sldMk cId="2538018381" sldId="335"/>
            <ac:picMk id="3" creationId="{20ED303A-6BE8-BB69-58DC-BF6E2F0E46D8}"/>
          </ac:picMkLst>
        </pc:picChg>
      </pc:sldChg>
      <pc:sldChg chg="modSp mod ord">
        <pc:chgData name="Kathleen Olson" userId="969c4e4ede2abbb8" providerId="LiveId" clId="{C606BD28-6B82-42FF-ABB2-CAD5E3F9C0E3}" dt="2024-01-30T21:54:06.727" v="919" actId="1076"/>
        <pc:sldMkLst>
          <pc:docMk/>
          <pc:sldMk cId="2215982115" sldId="336"/>
        </pc:sldMkLst>
        <pc:spChg chg="mod">
          <ac:chgData name="Kathleen Olson" userId="969c4e4ede2abbb8" providerId="LiveId" clId="{C606BD28-6B82-42FF-ABB2-CAD5E3F9C0E3}" dt="2024-01-30T21:54:06.727" v="919" actId="1076"/>
          <ac:spMkLst>
            <pc:docMk/>
            <pc:sldMk cId="2215982115" sldId="336"/>
            <ac:spMk id="2" creationId="{00000000-0000-0000-0000-000000000000}"/>
          </ac:spMkLst>
        </pc:spChg>
        <pc:picChg chg="mod">
          <ac:chgData name="Kathleen Olson" userId="969c4e4ede2abbb8" providerId="LiveId" clId="{C606BD28-6B82-42FF-ABB2-CAD5E3F9C0E3}" dt="2024-01-30T21:53:14.299" v="913" actId="1076"/>
          <ac:picMkLst>
            <pc:docMk/>
            <pc:sldMk cId="2215982115" sldId="336"/>
            <ac:picMk id="21507" creationId="{00000000-0000-0000-0000-000000000000}"/>
          </ac:picMkLst>
        </pc:picChg>
      </pc:sldChg>
      <pc:sldChg chg="ord">
        <pc:chgData name="Kathleen Olson" userId="969c4e4ede2abbb8" providerId="LiveId" clId="{C606BD28-6B82-42FF-ABB2-CAD5E3F9C0E3}" dt="2024-01-30T21:27:59.691" v="286"/>
        <pc:sldMkLst>
          <pc:docMk/>
          <pc:sldMk cId="862551313" sldId="338"/>
        </pc:sldMkLst>
      </pc:sldChg>
      <pc:sldChg chg="addSp modSp new mod">
        <pc:chgData name="Kathleen Olson" userId="969c4e4ede2abbb8" providerId="LiveId" clId="{C606BD28-6B82-42FF-ABB2-CAD5E3F9C0E3}" dt="2024-02-01T22:13:42.137" v="3879" actId="20577"/>
        <pc:sldMkLst>
          <pc:docMk/>
          <pc:sldMk cId="2440241417" sldId="339"/>
        </pc:sldMkLst>
        <pc:spChg chg="add mod">
          <ac:chgData name="Kathleen Olson" userId="969c4e4ede2abbb8" providerId="LiveId" clId="{C606BD28-6B82-42FF-ABB2-CAD5E3F9C0E3}" dt="2024-02-01T22:13:42.137" v="3879" actId="20577"/>
          <ac:spMkLst>
            <pc:docMk/>
            <pc:sldMk cId="2440241417" sldId="339"/>
            <ac:spMk id="3" creationId="{F5CBCDF5-FB9B-DEFB-271D-6073076F9AEC}"/>
          </ac:spMkLst>
        </pc:spChg>
      </pc:sldChg>
      <pc:sldChg chg="addSp modSp new mod">
        <pc:chgData name="Kathleen Olson" userId="969c4e4ede2abbb8" providerId="LiveId" clId="{C606BD28-6B82-42FF-ABB2-CAD5E3F9C0E3}" dt="2024-02-01T22:14:29.633" v="3880" actId="113"/>
        <pc:sldMkLst>
          <pc:docMk/>
          <pc:sldMk cId="3376703335" sldId="340"/>
        </pc:sldMkLst>
        <pc:spChg chg="add mod">
          <ac:chgData name="Kathleen Olson" userId="969c4e4ede2abbb8" providerId="LiveId" clId="{C606BD28-6B82-42FF-ABB2-CAD5E3F9C0E3}" dt="2024-02-01T22:14:29.633" v="3880" actId="113"/>
          <ac:spMkLst>
            <pc:docMk/>
            <pc:sldMk cId="3376703335" sldId="340"/>
            <ac:spMk id="3" creationId="{DF045726-828B-2C7C-C61E-36604C2CB6B8}"/>
          </ac:spMkLst>
        </pc:spChg>
      </pc:sldChg>
      <pc:sldChg chg="addSp delSp modSp new mod ord">
        <pc:chgData name="Kathleen Olson" userId="969c4e4ede2abbb8" providerId="LiveId" clId="{C606BD28-6B82-42FF-ABB2-CAD5E3F9C0E3}" dt="2024-01-30T21:52:07.193" v="910" actId="113"/>
        <pc:sldMkLst>
          <pc:docMk/>
          <pc:sldMk cId="3358964407" sldId="341"/>
        </pc:sldMkLst>
        <pc:spChg chg="add mod">
          <ac:chgData name="Kathleen Olson" userId="969c4e4ede2abbb8" providerId="LiveId" clId="{C606BD28-6B82-42FF-ABB2-CAD5E3F9C0E3}" dt="2024-01-30T21:52:07.193" v="910" actId="113"/>
          <ac:spMkLst>
            <pc:docMk/>
            <pc:sldMk cId="3358964407" sldId="341"/>
            <ac:spMk id="3" creationId="{03321DAF-24FB-1F46-71C4-22C067190205}"/>
          </ac:spMkLst>
        </pc:spChg>
        <pc:spChg chg="add mod">
          <ac:chgData name="Kathleen Olson" userId="969c4e4ede2abbb8" providerId="LiveId" clId="{C606BD28-6B82-42FF-ABB2-CAD5E3F9C0E3}" dt="2024-01-30T21:30:21.089" v="298" actId="1076"/>
          <ac:spMkLst>
            <pc:docMk/>
            <pc:sldMk cId="3358964407" sldId="341"/>
            <ac:spMk id="7" creationId="{E3001EE1-223E-1FA2-0B21-75F569089A49}"/>
          </ac:spMkLst>
        </pc:spChg>
        <pc:graphicFrameChg chg="add del modGraphic">
          <ac:chgData name="Kathleen Olson" userId="969c4e4ede2abbb8" providerId="LiveId" clId="{C606BD28-6B82-42FF-ABB2-CAD5E3F9C0E3}" dt="2024-01-30T21:28:35.113" v="288" actId="27309"/>
          <ac:graphicFrameMkLst>
            <pc:docMk/>
            <pc:sldMk cId="3358964407" sldId="341"/>
            <ac:graphicFrameMk id="5" creationId="{99F7A299-B3E9-C6ED-A12A-7D9C733D04D6}"/>
          </ac:graphicFrameMkLst>
        </pc:graphicFrameChg>
        <pc:picChg chg="add mod">
          <ac:chgData name="Kathleen Olson" userId="969c4e4ede2abbb8" providerId="LiveId" clId="{C606BD28-6B82-42FF-ABB2-CAD5E3F9C0E3}" dt="2024-01-30T21:29:12.358" v="291" actId="1076"/>
          <ac:picMkLst>
            <pc:docMk/>
            <pc:sldMk cId="3358964407" sldId="341"/>
            <ac:picMk id="20482" creationId="{00000000-0000-0000-0000-000000000000}"/>
          </ac:picMkLst>
        </pc:picChg>
      </pc:sldChg>
      <pc:sldChg chg="addSp modSp new mod ord">
        <pc:chgData name="Kathleen Olson" userId="969c4e4ede2abbb8" providerId="LiveId" clId="{C606BD28-6B82-42FF-ABB2-CAD5E3F9C0E3}" dt="2024-02-01T22:04:04.315" v="3665" actId="20577"/>
        <pc:sldMkLst>
          <pc:docMk/>
          <pc:sldMk cId="3952285146" sldId="342"/>
        </pc:sldMkLst>
        <pc:spChg chg="add mod">
          <ac:chgData name="Kathleen Olson" userId="969c4e4ede2abbb8" providerId="LiveId" clId="{C606BD28-6B82-42FF-ABB2-CAD5E3F9C0E3}" dt="2024-02-01T22:04:04.315" v="3665" actId="20577"/>
          <ac:spMkLst>
            <pc:docMk/>
            <pc:sldMk cId="3952285146" sldId="342"/>
            <ac:spMk id="2" creationId="{3E3EB794-27AE-FD63-8AE0-78D879E2C98C}"/>
          </ac:spMkLst>
        </pc:spChg>
      </pc:sldChg>
      <pc:sldChg chg="addSp delSp modSp new mod ord">
        <pc:chgData name="Kathleen Olson" userId="969c4e4ede2abbb8" providerId="LiveId" clId="{C606BD28-6B82-42FF-ABB2-CAD5E3F9C0E3}" dt="2024-02-01T22:10:09.384" v="3848" actId="20577"/>
        <pc:sldMkLst>
          <pc:docMk/>
          <pc:sldMk cId="4067923433" sldId="343"/>
        </pc:sldMkLst>
        <pc:spChg chg="add mod">
          <ac:chgData name="Kathleen Olson" userId="969c4e4ede2abbb8" providerId="LiveId" clId="{C606BD28-6B82-42FF-ABB2-CAD5E3F9C0E3}" dt="2024-01-31T20:58:02.606" v="2244" actId="20577"/>
          <ac:spMkLst>
            <pc:docMk/>
            <pc:sldMk cId="4067923433" sldId="343"/>
            <ac:spMk id="3" creationId="{F7A929F4-6357-A8E1-6F4B-A7A0BB8DD4F7}"/>
          </ac:spMkLst>
        </pc:spChg>
        <pc:spChg chg="add del mod">
          <ac:chgData name="Kathleen Olson" userId="969c4e4ede2abbb8" providerId="LiveId" clId="{C606BD28-6B82-42FF-ABB2-CAD5E3F9C0E3}" dt="2024-02-01T22:08:10.751" v="3717" actId="21"/>
          <ac:spMkLst>
            <pc:docMk/>
            <pc:sldMk cId="4067923433" sldId="343"/>
            <ac:spMk id="4" creationId="{33274725-CBD4-8E6A-E8EC-E4E7AE3348BC}"/>
          </ac:spMkLst>
        </pc:spChg>
        <pc:spChg chg="add mod">
          <ac:chgData name="Kathleen Olson" userId="969c4e4ede2abbb8" providerId="LiveId" clId="{C606BD28-6B82-42FF-ABB2-CAD5E3F9C0E3}" dt="2024-02-01T22:10:09.384" v="3848" actId="20577"/>
          <ac:spMkLst>
            <pc:docMk/>
            <pc:sldMk cId="4067923433" sldId="343"/>
            <ac:spMk id="6" creationId="{CC2D552C-C392-B298-A979-CBAB5EF6719F}"/>
          </ac:spMkLst>
        </pc:spChg>
        <pc:picChg chg="add mod">
          <ac:chgData name="Kathleen Olson" userId="969c4e4ede2abbb8" providerId="LiveId" clId="{C606BD28-6B82-42FF-ABB2-CAD5E3F9C0E3}" dt="2024-01-30T22:23:22.825" v="1930" actId="1076"/>
          <ac:picMkLst>
            <pc:docMk/>
            <pc:sldMk cId="4067923433" sldId="343"/>
            <ac:picMk id="5" creationId="{CBC976E9-4A87-303F-2DF7-9B6B4A2CD0C9}"/>
          </ac:picMkLst>
        </pc:picChg>
        <pc:picChg chg="add mod">
          <ac:chgData name="Kathleen Olson" userId="969c4e4ede2abbb8" providerId="LiveId" clId="{C606BD28-6B82-42FF-ABB2-CAD5E3F9C0E3}" dt="2024-02-01T22:05:59.512" v="3710" actId="14100"/>
          <ac:picMkLst>
            <pc:docMk/>
            <pc:sldMk cId="4067923433" sldId="343"/>
            <ac:picMk id="14339" creationId="{00000000-0000-0000-0000-000000000000}"/>
          </ac:picMkLst>
        </pc:picChg>
      </pc:sldChg>
      <pc:sldChg chg="addSp modSp new mod ord">
        <pc:chgData name="Kathleen Olson" userId="969c4e4ede2abbb8" providerId="LiveId" clId="{C606BD28-6B82-42FF-ABB2-CAD5E3F9C0E3}" dt="2024-02-01T22:11:42.896" v="3867" actId="113"/>
        <pc:sldMkLst>
          <pc:docMk/>
          <pc:sldMk cId="732373802" sldId="344"/>
        </pc:sldMkLst>
        <pc:spChg chg="add mod">
          <ac:chgData name="Kathleen Olson" userId="969c4e4ede2abbb8" providerId="LiveId" clId="{C606BD28-6B82-42FF-ABB2-CAD5E3F9C0E3}" dt="2024-02-01T22:11:42.896" v="3867" actId="113"/>
          <ac:spMkLst>
            <pc:docMk/>
            <pc:sldMk cId="732373802" sldId="344"/>
            <ac:spMk id="2" creationId="{474E9884-9325-14BB-C987-9D4BBC6A2EBF}"/>
          </ac:spMkLst>
        </pc:spChg>
      </pc:sldChg>
      <pc:sldChg chg="addSp delSp modSp new mod">
        <pc:chgData name="Kathleen Olson" userId="969c4e4ede2abbb8" providerId="LiveId" clId="{C606BD28-6B82-42FF-ABB2-CAD5E3F9C0E3}" dt="2024-01-31T22:03:27.835" v="3448" actId="20577"/>
        <pc:sldMkLst>
          <pc:docMk/>
          <pc:sldMk cId="4167493382" sldId="345"/>
        </pc:sldMkLst>
        <pc:spChg chg="add mod">
          <ac:chgData name="Kathleen Olson" userId="969c4e4ede2abbb8" providerId="LiveId" clId="{C606BD28-6B82-42FF-ABB2-CAD5E3F9C0E3}" dt="2024-01-31T21:39:34.253" v="3140" actId="113"/>
          <ac:spMkLst>
            <pc:docMk/>
            <pc:sldMk cId="4167493382" sldId="345"/>
            <ac:spMk id="3" creationId="{9D0CF7A1-AE5E-E334-CFB8-4E8A4A52DD19}"/>
          </ac:spMkLst>
        </pc:spChg>
        <pc:spChg chg="add mod">
          <ac:chgData name="Kathleen Olson" userId="969c4e4ede2abbb8" providerId="LiveId" clId="{C606BD28-6B82-42FF-ABB2-CAD5E3F9C0E3}" dt="2024-01-31T22:03:27.835" v="3448" actId="20577"/>
          <ac:spMkLst>
            <pc:docMk/>
            <pc:sldMk cId="4167493382" sldId="345"/>
            <ac:spMk id="5" creationId="{377B0D49-A4DC-3DA0-5FB7-B0A896D71473}"/>
          </ac:spMkLst>
        </pc:spChg>
        <pc:spChg chg="add del">
          <ac:chgData name="Kathleen Olson" userId="969c4e4ede2abbb8" providerId="LiveId" clId="{C606BD28-6B82-42FF-ABB2-CAD5E3F9C0E3}" dt="2024-01-31T21:55:04.978" v="3156" actId="22"/>
          <ac:spMkLst>
            <pc:docMk/>
            <pc:sldMk cId="4167493382" sldId="345"/>
            <ac:spMk id="7" creationId="{FEA55789-F900-FB87-298B-D9773F2184F3}"/>
          </ac:spMkLst>
        </pc:spChg>
        <pc:spChg chg="add mod">
          <ac:chgData name="Kathleen Olson" userId="969c4e4ede2abbb8" providerId="LiveId" clId="{C606BD28-6B82-42FF-ABB2-CAD5E3F9C0E3}" dt="2024-01-31T22:02:45.431" v="3405" actId="1076"/>
          <ac:spMkLst>
            <pc:docMk/>
            <pc:sldMk cId="4167493382" sldId="345"/>
            <ac:spMk id="9" creationId="{B53F5CAB-22DA-2651-3CD0-18BAC299F309}"/>
          </ac:spMkLst>
        </pc:spChg>
        <pc:picChg chg="add mod">
          <ac:chgData name="Kathleen Olson" userId="969c4e4ede2abbb8" providerId="LiveId" clId="{C606BD28-6B82-42FF-ABB2-CAD5E3F9C0E3}" dt="2024-01-31T21:39:40.155" v="3141" actId="1076"/>
          <ac:picMkLst>
            <pc:docMk/>
            <pc:sldMk cId="4167493382" sldId="345"/>
            <ac:picMk id="3074" creationId="{BCB24FAC-82AD-FA76-A71D-343464A887FB}"/>
          </ac:picMkLst>
        </pc:picChg>
        <pc:picChg chg="add mod">
          <ac:chgData name="Kathleen Olson" userId="969c4e4ede2abbb8" providerId="LiveId" clId="{C606BD28-6B82-42FF-ABB2-CAD5E3F9C0E3}" dt="2024-01-31T21:40:32.505" v="3144" actId="1076"/>
          <ac:picMkLst>
            <pc:docMk/>
            <pc:sldMk cId="4167493382" sldId="345"/>
            <ac:picMk id="3076" creationId="{76C8C96F-AB43-E026-0953-62D3F45C4933}"/>
          </ac:picMkLst>
        </pc:picChg>
        <pc:picChg chg="add mod">
          <ac:chgData name="Kathleen Olson" userId="969c4e4ede2abbb8" providerId="LiveId" clId="{C606BD28-6B82-42FF-ABB2-CAD5E3F9C0E3}" dt="2024-01-31T21:40:47.550" v="3147" actId="1076"/>
          <ac:picMkLst>
            <pc:docMk/>
            <pc:sldMk cId="4167493382" sldId="345"/>
            <ac:picMk id="3078" creationId="{1997F18A-73C7-95BF-42AF-BC5260962B8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A4FE7-E51F-F76C-3C35-8D54248B29F9}"/>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DBFD5EE-18F6-C980-49F9-594C4622EC17}"/>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31153260-AC97-43EC-AF98-368BFD0FBD7F}" type="datetimeFigureOut">
              <a:rPr lang="en-US" smtClean="0"/>
              <a:t>2/24/2024</a:t>
            </a:fld>
            <a:endParaRPr lang="en-US" dirty="0"/>
          </a:p>
        </p:txBody>
      </p:sp>
      <p:sp>
        <p:nvSpPr>
          <p:cNvPr id="4" name="Footer Placeholder 3">
            <a:extLst>
              <a:ext uri="{FF2B5EF4-FFF2-40B4-BE49-F238E27FC236}">
                <a16:creationId xmlns:a16="http://schemas.microsoft.com/office/drawing/2014/main" id="{ACC30A10-F180-5D0C-76C2-DB42DF488888}"/>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B9A890-6FA4-C348-6A25-47CE9DB843CA}"/>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D7377CAA-082E-4ECB-84E0-F52CF776F610}" type="slidenum">
              <a:rPr lang="en-US" smtClean="0"/>
              <a:t>‹#›</a:t>
            </a:fld>
            <a:endParaRPr lang="en-US" dirty="0"/>
          </a:p>
        </p:txBody>
      </p:sp>
    </p:spTree>
    <p:extLst>
      <p:ext uri="{BB962C8B-B14F-4D97-AF65-F5344CB8AC3E}">
        <p14:creationId xmlns:p14="http://schemas.microsoft.com/office/powerpoint/2010/main" val="1422826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E3895CC7-84FD-4E98-AAB3-1FDA47151CEC}" type="datetimeFigureOut">
              <a:rPr lang="en-US" smtClean="0"/>
              <a:t>2/24/2024</a:t>
            </a:fld>
            <a:endParaRPr lang="en-US" dirty="0"/>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87A9CC14-B1C1-4702-A558-070734601CAD}" type="slidenum">
              <a:rPr lang="en-US" smtClean="0"/>
              <a:t>‹#›</a:t>
            </a:fld>
            <a:endParaRPr lang="en-US" dirty="0"/>
          </a:p>
        </p:txBody>
      </p:sp>
    </p:spTree>
    <p:extLst>
      <p:ext uri="{BB962C8B-B14F-4D97-AF65-F5344CB8AC3E}">
        <p14:creationId xmlns:p14="http://schemas.microsoft.com/office/powerpoint/2010/main" val="68239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9CC14-B1C1-4702-A558-070734601CAD}" type="slidenum">
              <a:rPr lang="en-US" smtClean="0"/>
              <a:t>2</a:t>
            </a:fld>
            <a:endParaRPr lang="en-US" dirty="0"/>
          </a:p>
        </p:txBody>
      </p:sp>
    </p:spTree>
    <p:extLst>
      <p:ext uri="{BB962C8B-B14F-4D97-AF65-F5344CB8AC3E}">
        <p14:creationId xmlns:p14="http://schemas.microsoft.com/office/powerpoint/2010/main" val="35292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9CC14-B1C1-4702-A558-070734601CAD}" type="slidenum">
              <a:rPr lang="en-US" smtClean="0"/>
              <a:t>15</a:t>
            </a:fld>
            <a:endParaRPr lang="en-US" dirty="0"/>
          </a:p>
        </p:txBody>
      </p:sp>
    </p:spTree>
    <p:extLst>
      <p:ext uri="{BB962C8B-B14F-4D97-AF65-F5344CB8AC3E}">
        <p14:creationId xmlns:p14="http://schemas.microsoft.com/office/powerpoint/2010/main" val="415700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9CC14-B1C1-4702-A558-070734601CAD}" type="slidenum">
              <a:rPr lang="en-US" smtClean="0"/>
              <a:t>19</a:t>
            </a:fld>
            <a:endParaRPr lang="en-US" dirty="0"/>
          </a:p>
        </p:txBody>
      </p:sp>
    </p:spTree>
    <p:extLst>
      <p:ext uri="{BB962C8B-B14F-4D97-AF65-F5344CB8AC3E}">
        <p14:creationId xmlns:p14="http://schemas.microsoft.com/office/powerpoint/2010/main" val="51699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9CC14-B1C1-4702-A558-070734601CAD}" type="slidenum">
              <a:rPr lang="en-US" smtClean="0"/>
              <a:t>26</a:t>
            </a:fld>
            <a:endParaRPr lang="en-US" dirty="0"/>
          </a:p>
        </p:txBody>
      </p:sp>
    </p:spTree>
    <p:extLst>
      <p:ext uri="{BB962C8B-B14F-4D97-AF65-F5344CB8AC3E}">
        <p14:creationId xmlns:p14="http://schemas.microsoft.com/office/powerpoint/2010/main" val="392945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9CC14-B1C1-4702-A558-070734601CAD}" type="slidenum">
              <a:rPr lang="en-US" smtClean="0"/>
              <a:t>30</a:t>
            </a:fld>
            <a:endParaRPr lang="en-US" dirty="0"/>
          </a:p>
        </p:txBody>
      </p:sp>
    </p:spTree>
    <p:extLst>
      <p:ext uri="{BB962C8B-B14F-4D97-AF65-F5344CB8AC3E}">
        <p14:creationId xmlns:p14="http://schemas.microsoft.com/office/powerpoint/2010/main" val="2769502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69614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147586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277492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320386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238388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176395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283290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132786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3018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81952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21D9CD-E607-4FB9-90EC-62B3B5C97C1C}" type="datetimeFigureOut">
              <a:rPr lang="en-US" smtClean="0"/>
              <a:t>2/24/2024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0BFBB9-461D-4FD6-805F-7731C0CEAC86}" type="slidenum">
              <a:rPr lang="en-US" smtClean="0"/>
              <a:t>‹#›</a:t>
            </a:fld>
            <a:endParaRPr lang="en-US" dirty="0"/>
          </a:p>
        </p:txBody>
      </p:sp>
    </p:spTree>
    <p:extLst>
      <p:ext uri="{BB962C8B-B14F-4D97-AF65-F5344CB8AC3E}">
        <p14:creationId xmlns:p14="http://schemas.microsoft.com/office/powerpoint/2010/main" val="156227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1D9CD-E607-4FB9-90EC-62B3B5C97C1C}" type="datetimeFigureOut">
              <a:rPr lang="en-US" smtClean="0"/>
              <a:t>2/24/2024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BFBB9-461D-4FD6-805F-7731C0CEAC86}" type="slidenum">
              <a:rPr lang="en-US" smtClean="0"/>
              <a:t>‹#›</a:t>
            </a:fld>
            <a:endParaRPr lang="en-US" dirty="0"/>
          </a:p>
        </p:txBody>
      </p:sp>
    </p:spTree>
    <p:extLst>
      <p:ext uri="{BB962C8B-B14F-4D97-AF65-F5344CB8AC3E}">
        <p14:creationId xmlns:p14="http://schemas.microsoft.com/office/powerpoint/2010/main" val="944059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xMVwN-se1g" TargetMode="External"/><Relationship Id="rId2" Type="http://schemas.openxmlformats.org/officeDocument/2006/relationships/slideLayout" Target="../slideLayouts/slideLayout7.xml"/><Relationship Id="rId1" Type="http://schemas.openxmlformats.org/officeDocument/2006/relationships/video" Target="https://www.youtube.com/embed/ExMVwN-se1g?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ormsurvey.org/jumping-worms-vs-earthworms/"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vtinvasives.org/invasive/jumping-worms"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https://www.youtube.com/embed/A23hBgC77dc?feature=oembed" TargetMode="Externa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hyperlink" Target="https://massnrc.org/pests/report.aspx" TargetMode="External"/><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massnrc.org/pests/slfreport.asp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drive.google.com/file/d/17mnVH8e1npsqx7-RiotgCScUK5PM1w0H/view" TargetMode="External"/><Relationship Id="rId5" Type="http://schemas.openxmlformats.org/officeDocument/2006/relationships/image" Target="../media/image39.png"/><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about:blank" TargetMode="Externa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1.jpe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rive.google.com/file/d/17mnVH8e1npsqx7-RiotgCScUK5PM1w0H/view"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hyperlink" Target="https://www.nps.gov/grsm/learn/nature/hemlock-woolly-adelgid.htm" TargetMode="External"/><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ag.umass.edu/"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www.wncoutdoors.info/dead-hemlocks-at-linville-falls/"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massnrc.org/pests/blog/"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hyperlink" Target="https://www.wachusettgardenclub.org/invasive-plant-info.html"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invasivespeciesinfo.gov/executive-order-13112#details--section-1-definition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https://www.youtube.com/embed/AB1ATzbGWKU?start=68&amp;feature=oembed"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143250"/>
          </a:xfrm>
          <a:solidFill>
            <a:schemeClr val="accent6">
              <a:lumMod val="40000"/>
              <a:lumOff val="60000"/>
            </a:schemeClr>
          </a:solidFill>
          <a:ln w="28575">
            <a:solidFill>
              <a:srgbClr val="CC6600"/>
            </a:solidFill>
          </a:ln>
        </p:spPr>
        <p:txBody>
          <a:bodyPr>
            <a:normAutofit fontScale="90000"/>
          </a:bodyPr>
          <a:lstStyle/>
          <a:p>
            <a:r>
              <a:rPr lang="en-US" sz="9600" b="1" dirty="0">
                <a:solidFill>
                  <a:srgbClr val="FF0000"/>
                </a:solidFill>
              </a:rPr>
              <a:t>INVASIVE</a:t>
            </a:r>
            <a:r>
              <a:rPr lang="en-US" sz="9600" b="1" dirty="0"/>
              <a:t> </a:t>
            </a:r>
            <a:br>
              <a:rPr lang="en-US" sz="4900" b="1" dirty="0"/>
            </a:br>
            <a:r>
              <a:rPr lang="en-US" sz="4900" b="1" dirty="0"/>
              <a:t>JUMPING WORMS</a:t>
            </a:r>
            <a:br>
              <a:rPr lang="en-US" sz="4900" b="1" dirty="0"/>
            </a:br>
            <a:r>
              <a:rPr lang="en-US" sz="4900" b="1" dirty="0"/>
              <a:t>&amp;</a:t>
            </a:r>
            <a:br>
              <a:rPr lang="en-US" sz="4900" b="1" dirty="0"/>
            </a:br>
            <a:r>
              <a:rPr lang="en-US" sz="4900" b="1" dirty="0"/>
              <a:t>INSECTS</a:t>
            </a:r>
          </a:p>
        </p:txBody>
      </p:sp>
      <p:sp>
        <p:nvSpPr>
          <p:cNvPr id="3" name="Subtitle 2"/>
          <p:cNvSpPr>
            <a:spLocks noGrp="1"/>
          </p:cNvSpPr>
          <p:nvPr>
            <p:ph type="subTitle" idx="1"/>
          </p:nvPr>
        </p:nvSpPr>
        <p:spPr>
          <a:xfrm>
            <a:off x="1371600" y="3886200"/>
            <a:ext cx="6705600" cy="2438400"/>
          </a:xfrm>
        </p:spPr>
        <p:txBody>
          <a:bodyPr>
            <a:normAutofit/>
          </a:bodyPr>
          <a:lstStyle/>
          <a:p>
            <a:endParaRPr lang="en-US" dirty="0"/>
          </a:p>
          <a:p>
            <a:r>
              <a:rPr lang="en-US" sz="2800" b="1" dirty="0">
                <a:solidFill>
                  <a:schemeClr val="tx1"/>
                </a:solidFill>
              </a:rPr>
              <a:t>Dot Odgren and Kathy Olson</a:t>
            </a:r>
          </a:p>
          <a:p>
            <a:r>
              <a:rPr lang="en-US" sz="2800" b="1" dirty="0">
                <a:solidFill>
                  <a:schemeClr val="tx1"/>
                </a:solidFill>
              </a:rPr>
              <a:t>Co-Presidents of</a:t>
            </a:r>
          </a:p>
          <a:p>
            <a:r>
              <a:rPr lang="en-US" sz="2800" b="1" dirty="0">
                <a:solidFill>
                  <a:schemeClr val="tx1"/>
                </a:solidFill>
              </a:rPr>
              <a:t>Wachusett Garden Club   2/21/24</a:t>
            </a:r>
          </a:p>
          <a:p>
            <a:endParaRPr lang="en-US" sz="2800" dirty="0"/>
          </a:p>
        </p:txBody>
      </p:sp>
    </p:spTree>
    <p:extLst>
      <p:ext uri="{BB962C8B-B14F-4D97-AF65-F5344CB8AC3E}">
        <p14:creationId xmlns:p14="http://schemas.microsoft.com/office/powerpoint/2010/main" val="2636594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453" y="2209800"/>
            <a:ext cx="7681334" cy="646331"/>
          </a:xfrm>
          <a:prstGeom prst="rect">
            <a:avLst/>
          </a:prstGeom>
          <a:noFill/>
          <a:ln w="28575">
            <a:solidFill>
              <a:srgbClr val="996633"/>
            </a:solidFill>
          </a:ln>
        </p:spPr>
        <p:txBody>
          <a:bodyPr wrap="none" rtlCol="0">
            <a:spAutoFit/>
          </a:bodyPr>
          <a:lstStyle/>
          <a:p>
            <a:r>
              <a:rPr lang="en-US" sz="3600" b="1" dirty="0"/>
              <a:t>JUMPING WORMS ARE EARTH WORMS</a:t>
            </a:r>
          </a:p>
        </p:txBody>
      </p:sp>
      <p:sp>
        <p:nvSpPr>
          <p:cNvPr id="3" name="TextBox 2"/>
          <p:cNvSpPr txBox="1"/>
          <p:nvPr/>
        </p:nvSpPr>
        <p:spPr>
          <a:xfrm>
            <a:off x="3249804" y="1066800"/>
            <a:ext cx="2362200" cy="707886"/>
          </a:xfrm>
          <a:prstGeom prst="rect">
            <a:avLst/>
          </a:prstGeom>
          <a:noFill/>
          <a:ln w="9525">
            <a:solidFill>
              <a:schemeClr val="tx1"/>
            </a:solidFill>
          </a:ln>
        </p:spPr>
        <p:txBody>
          <a:bodyPr wrap="square" rtlCol="0">
            <a:spAutoFit/>
          </a:bodyPr>
          <a:lstStyle/>
          <a:p>
            <a:pPr algn="ctr"/>
            <a:r>
              <a:rPr lang="en-US" sz="4000" b="1" dirty="0">
                <a:solidFill>
                  <a:srgbClr val="996633"/>
                </a:solidFill>
              </a:rPr>
              <a:t>FALSE</a:t>
            </a:r>
          </a:p>
        </p:txBody>
      </p:sp>
      <p:sp>
        <p:nvSpPr>
          <p:cNvPr id="5" name="TextBox 4"/>
          <p:cNvSpPr txBox="1"/>
          <p:nvPr/>
        </p:nvSpPr>
        <p:spPr>
          <a:xfrm>
            <a:off x="1028700" y="3886200"/>
            <a:ext cx="6858000" cy="1969770"/>
          </a:xfrm>
          <a:prstGeom prst="rect">
            <a:avLst/>
          </a:prstGeom>
          <a:solidFill>
            <a:schemeClr val="bg2"/>
          </a:solidFill>
          <a:ln w="19050">
            <a:solidFill>
              <a:srgbClr val="996633"/>
            </a:solidFill>
          </a:ln>
        </p:spPr>
        <p:txBody>
          <a:bodyPr wrap="square" rtlCol="0">
            <a:spAutoFit/>
          </a:bodyPr>
          <a:lstStyle/>
          <a:p>
            <a:pPr algn="ctr"/>
            <a:r>
              <a:rPr lang="en-US" sz="2800" b="1" dirty="0"/>
              <a:t>ALL EARTHWORMS HAVE A CLITELLUM</a:t>
            </a:r>
            <a:r>
              <a:rPr lang="en-US" sz="2800" dirty="0"/>
              <a:t>  </a:t>
            </a:r>
          </a:p>
          <a:p>
            <a:endParaRPr lang="en-US" dirty="0"/>
          </a:p>
          <a:p>
            <a:pPr algn="ctr"/>
            <a:r>
              <a:rPr lang="en-US" sz="2000" b="1" dirty="0"/>
              <a:t>Clitellums are  part of the reproductive system which</a:t>
            </a:r>
          </a:p>
          <a:p>
            <a:pPr algn="ctr"/>
            <a:r>
              <a:rPr lang="en-US" sz="2000" b="1" dirty="0"/>
              <a:t> produces </a:t>
            </a:r>
            <a:r>
              <a:rPr lang="en-US" sz="2000" b="1" u="sng" dirty="0"/>
              <a:t>eggs</a:t>
            </a:r>
            <a:r>
              <a:rPr lang="en-US" sz="2000" b="1" dirty="0"/>
              <a:t> and </a:t>
            </a:r>
            <a:r>
              <a:rPr lang="en-US" sz="2000" b="1" u="sng" dirty="0"/>
              <a:t>stores them in cocoons</a:t>
            </a:r>
          </a:p>
          <a:p>
            <a:pPr algn="ctr"/>
            <a:endParaRPr lang="en-US" b="1" u="sng" dirty="0"/>
          </a:p>
          <a:p>
            <a:endParaRPr lang="en-US" dirty="0"/>
          </a:p>
        </p:txBody>
      </p:sp>
    </p:spTree>
    <p:extLst>
      <p:ext uri="{BB962C8B-B14F-4D97-AF65-F5344CB8AC3E}">
        <p14:creationId xmlns:p14="http://schemas.microsoft.com/office/powerpoint/2010/main" val="1966329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077200" cy="2862322"/>
          </a:xfrm>
          <a:prstGeom prst="rect">
            <a:avLst/>
          </a:prstGeom>
          <a:ln w="12700">
            <a:solidFill>
              <a:schemeClr val="tx1"/>
            </a:solidFill>
          </a:ln>
        </p:spPr>
        <p:txBody>
          <a:bodyPr wrap="square">
            <a:spAutoFit/>
          </a:bodyPr>
          <a:lstStyle/>
          <a:p>
            <a:r>
              <a:rPr lang="en-US" sz="2800" b="1" u="sng" dirty="0"/>
              <a:t>In the EARTHWORM</a:t>
            </a:r>
            <a:r>
              <a:rPr lang="en-US" sz="2800" b="1" dirty="0"/>
              <a:t>: </a:t>
            </a:r>
          </a:p>
          <a:p>
            <a:endParaRPr lang="en-US" sz="2400" b="1" dirty="0"/>
          </a:p>
          <a:p>
            <a:r>
              <a:rPr lang="en-US" sz="2400" b="1" dirty="0"/>
              <a:t>	</a:t>
            </a:r>
            <a:r>
              <a:rPr lang="en-US" sz="2800" b="1" dirty="0"/>
              <a:t>The clitellum </a:t>
            </a:r>
            <a:r>
              <a:rPr lang="en-US" sz="2400" dirty="0"/>
              <a:t>has a thickened band of tissue found in 	 the epidermis that </a:t>
            </a:r>
            <a:r>
              <a:rPr lang="en-US" sz="2400" b="1" dirty="0"/>
              <a:t>does not </a:t>
            </a:r>
            <a:r>
              <a:rPr lang="en-US" sz="2400" dirty="0"/>
              <a:t>completely </a:t>
            </a:r>
            <a:r>
              <a:rPr lang="en-US" sz="2400" b="1" dirty="0"/>
              <a:t>encircle the 	 earthworm’s body. </a:t>
            </a:r>
            <a:r>
              <a:rPr lang="en-US" sz="2400" dirty="0"/>
              <a:t>It is about ½ down the body from 	 the head</a:t>
            </a:r>
          </a:p>
          <a:p>
            <a:endParaRPr lang="en-US" sz="2800" dirty="0"/>
          </a:p>
        </p:txBody>
      </p:sp>
      <p:sp>
        <p:nvSpPr>
          <p:cNvPr id="3" name="TextBox 2"/>
          <p:cNvSpPr txBox="1"/>
          <p:nvPr/>
        </p:nvSpPr>
        <p:spPr>
          <a:xfrm>
            <a:off x="458875" y="3809999"/>
            <a:ext cx="8043705" cy="2431435"/>
          </a:xfrm>
          <a:prstGeom prst="rect">
            <a:avLst/>
          </a:prstGeom>
          <a:noFill/>
          <a:ln w="12700">
            <a:solidFill>
              <a:schemeClr val="tx1"/>
            </a:solidFill>
          </a:ln>
        </p:spPr>
        <p:txBody>
          <a:bodyPr wrap="square" rtlCol="0">
            <a:spAutoFit/>
          </a:bodyPr>
          <a:lstStyle/>
          <a:p>
            <a:r>
              <a:rPr lang="en-US" sz="2800" b="1" u="sng" dirty="0"/>
              <a:t>In the JUMPING WORM</a:t>
            </a:r>
            <a:r>
              <a:rPr lang="en-US" sz="2800" b="1" dirty="0"/>
              <a:t>: </a:t>
            </a:r>
          </a:p>
          <a:p>
            <a:endParaRPr lang="en-US" sz="2400" b="1" dirty="0"/>
          </a:p>
          <a:p>
            <a:r>
              <a:rPr lang="en-US" sz="2400" b="1" dirty="0"/>
              <a:t>	  </a:t>
            </a:r>
            <a:r>
              <a:rPr lang="en-US" sz="2800" b="1" dirty="0"/>
              <a:t>The clitellum </a:t>
            </a:r>
            <a:r>
              <a:rPr lang="en-US" sz="2400" dirty="0"/>
              <a:t>is a </a:t>
            </a:r>
            <a:r>
              <a:rPr lang="en-US" sz="2400" b="1" dirty="0"/>
              <a:t>milky white color that wraps 	 	  entirely around the worm </a:t>
            </a:r>
            <a:r>
              <a:rPr lang="en-US" sz="2400" dirty="0"/>
              <a:t>close to the head. It can 	  look  swollen when filled with eggs.</a:t>
            </a:r>
          </a:p>
          <a:p>
            <a:r>
              <a:rPr lang="en-US" sz="2400" dirty="0"/>
              <a:t> </a:t>
            </a:r>
          </a:p>
        </p:txBody>
      </p:sp>
    </p:spTree>
    <p:extLst>
      <p:ext uri="{BB962C8B-B14F-4D97-AF65-F5344CB8AC3E}">
        <p14:creationId xmlns:p14="http://schemas.microsoft.com/office/powerpoint/2010/main" val="2982112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749521"/>
            <a:ext cx="4261681" cy="306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70022" y="3438210"/>
            <a:ext cx="39211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3505200" y="889222"/>
            <a:ext cx="2533022" cy="91060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6038222" y="2627531"/>
            <a:ext cx="1581778" cy="146789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330584" y="268738"/>
            <a:ext cx="990600" cy="369332"/>
          </a:xfrm>
          <a:prstGeom prst="rect">
            <a:avLst/>
          </a:prstGeom>
          <a:noFill/>
        </p:spPr>
        <p:txBody>
          <a:bodyPr wrap="square" rtlCol="0">
            <a:spAutoFit/>
          </a:bodyPr>
          <a:lstStyle/>
          <a:p>
            <a:endParaRPr lang="en-US" dirty="0"/>
          </a:p>
        </p:txBody>
      </p:sp>
      <p:sp>
        <p:nvSpPr>
          <p:cNvPr id="12" name="TextBox 11"/>
          <p:cNvSpPr txBox="1"/>
          <p:nvPr/>
        </p:nvSpPr>
        <p:spPr>
          <a:xfrm>
            <a:off x="5997191" y="421194"/>
            <a:ext cx="2184383" cy="923330"/>
          </a:xfrm>
          <a:prstGeom prst="rect">
            <a:avLst/>
          </a:prstGeom>
          <a:noFill/>
          <a:ln w="19050">
            <a:solidFill>
              <a:schemeClr val="tx1"/>
            </a:solidFill>
          </a:ln>
        </p:spPr>
        <p:txBody>
          <a:bodyPr wrap="square" rtlCol="0">
            <a:spAutoFit/>
          </a:bodyPr>
          <a:lstStyle/>
          <a:p>
            <a:pPr algn="ctr"/>
            <a:r>
              <a:rPr lang="en-US" b="1" dirty="0"/>
              <a:t>JUMPING WORM </a:t>
            </a:r>
            <a:r>
              <a:rPr lang="en-US" dirty="0"/>
              <a:t>Clitellum where eggs are located (cocoons)</a:t>
            </a:r>
          </a:p>
        </p:txBody>
      </p:sp>
      <p:sp>
        <p:nvSpPr>
          <p:cNvPr id="13" name="TextBox 12"/>
          <p:cNvSpPr txBox="1"/>
          <p:nvPr/>
        </p:nvSpPr>
        <p:spPr>
          <a:xfrm>
            <a:off x="7256855" y="1981200"/>
            <a:ext cx="1638299" cy="646331"/>
          </a:xfrm>
          <a:prstGeom prst="rect">
            <a:avLst/>
          </a:prstGeom>
          <a:noFill/>
          <a:ln w="19050">
            <a:solidFill>
              <a:schemeClr val="tx1"/>
            </a:solidFill>
          </a:ln>
        </p:spPr>
        <p:txBody>
          <a:bodyPr wrap="square" rtlCol="0">
            <a:spAutoFit/>
          </a:bodyPr>
          <a:lstStyle/>
          <a:p>
            <a:pPr algn="ctr"/>
            <a:r>
              <a:rPr lang="en-US" b="1" dirty="0"/>
              <a:t>EARTH WORM</a:t>
            </a:r>
            <a:r>
              <a:rPr lang="en-US" dirty="0"/>
              <a:t> Clitellum</a:t>
            </a:r>
          </a:p>
        </p:txBody>
      </p:sp>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a:xfrm>
            <a:off x="609600" y="2492796"/>
            <a:ext cx="1597025" cy="868680"/>
          </a:xfrm>
          <a:prstGeom prst="rect">
            <a:avLst/>
          </a:prstGeom>
          <a:ln w="28575">
            <a:solidFill>
              <a:schemeClr val="accent4">
                <a:lumMod val="50000"/>
              </a:schemeClr>
            </a:solidFill>
          </a:ln>
        </p:spPr>
      </p:pic>
    </p:spTree>
    <p:extLst>
      <p:ext uri="{BB962C8B-B14F-4D97-AF65-F5344CB8AC3E}">
        <p14:creationId xmlns:p14="http://schemas.microsoft.com/office/powerpoint/2010/main" val="317189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5715000"/>
            <a:ext cx="5181600" cy="646331"/>
          </a:xfrm>
          <a:prstGeom prst="rect">
            <a:avLst/>
          </a:prstGeom>
        </p:spPr>
        <p:txBody>
          <a:bodyPr wrap="square">
            <a:spAutoFit/>
          </a:bodyPr>
          <a:lstStyle/>
          <a:p>
            <a:r>
              <a:rPr lang="en-US" dirty="0">
                <a:hlinkClick r:id="rId3"/>
              </a:rPr>
              <a:t>https://www.youtube.com/watch?v=ExMVwN-se1g</a:t>
            </a:r>
            <a:endParaRPr lang="en-US" dirty="0"/>
          </a:p>
          <a:p>
            <a:endParaRPr lang="en-US" dirty="0"/>
          </a:p>
        </p:txBody>
      </p:sp>
      <p:sp>
        <p:nvSpPr>
          <p:cNvPr id="4" name="TextBox 3"/>
          <p:cNvSpPr txBox="1"/>
          <p:nvPr/>
        </p:nvSpPr>
        <p:spPr>
          <a:xfrm>
            <a:off x="685800" y="304800"/>
            <a:ext cx="6400800" cy="923330"/>
          </a:xfrm>
          <a:prstGeom prst="rect">
            <a:avLst/>
          </a:prstGeom>
          <a:solidFill>
            <a:srgbClr val="FFFFCC"/>
          </a:solidFill>
        </p:spPr>
        <p:txBody>
          <a:bodyPr wrap="square" rtlCol="0">
            <a:spAutoFit/>
          </a:bodyPr>
          <a:lstStyle/>
          <a:p>
            <a:r>
              <a:rPr lang="en-US" dirty="0"/>
              <a:t>University of MAINE, Cooperative Forestry Research Unit:</a:t>
            </a:r>
          </a:p>
          <a:p>
            <a:r>
              <a:rPr lang="en-US" dirty="0"/>
              <a:t>Identify and Report Invasive Worms</a:t>
            </a:r>
          </a:p>
          <a:p>
            <a:endParaRPr lang="en-US" dirty="0"/>
          </a:p>
        </p:txBody>
      </p:sp>
      <p:pic>
        <p:nvPicPr>
          <p:cNvPr id="5" name="Online Media 4" title="Identify and Report Jumping Worms in Maine">
            <a:hlinkClick r:id="" action="ppaction://media"/>
            <a:extLst>
              <a:ext uri="{FF2B5EF4-FFF2-40B4-BE49-F238E27FC236}">
                <a16:creationId xmlns:a16="http://schemas.microsoft.com/office/drawing/2014/main" id="{78B16BD8-4151-98D9-6388-88CB9CFF05C7}"/>
              </a:ext>
            </a:extLst>
          </p:cNvPr>
          <p:cNvPicPr>
            <a:picLocks noRot="1" noChangeAspect="1"/>
          </p:cNvPicPr>
          <p:nvPr>
            <a:videoFile r:link="rId1"/>
          </p:nvPr>
        </p:nvPicPr>
        <p:blipFill>
          <a:blip r:embed="rId4"/>
          <a:stretch>
            <a:fillRect/>
          </a:stretch>
        </p:blipFill>
        <p:spPr>
          <a:xfrm>
            <a:off x="1295400" y="1828800"/>
            <a:ext cx="6019800" cy="3400769"/>
          </a:xfrm>
          <a:prstGeom prst="rect">
            <a:avLst/>
          </a:prstGeom>
        </p:spPr>
      </p:pic>
    </p:spTree>
    <p:extLst>
      <p:ext uri="{BB962C8B-B14F-4D97-AF65-F5344CB8AC3E}">
        <p14:creationId xmlns:p14="http://schemas.microsoft.com/office/powerpoint/2010/main" val="30715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7585" y="990600"/>
            <a:ext cx="6248400" cy="461665"/>
          </a:xfrm>
          <a:prstGeom prst="rect">
            <a:avLst/>
          </a:prstGeom>
          <a:noFill/>
          <a:ln w="19050">
            <a:solidFill>
              <a:schemeClr val="tx1"/>
            </a:solidFill>
          </a:ln>
        </p:spPr>
        <p:txBody>
          <a:bodyPr wrap="square" rtlCol="0">
            <a:spAutoFit/>
          </a:bodyPr>
          <a:lstStyle/>
          <a:p>
            <a:r>
              <a:rPr lang="en-US" sz="2400" b="1" dirty="0">
                <a:solidFill>
                  <a:srgbClr val="996633"/>
                </a:solidFill>
              </a:rPr>
              <a:t>OTHER WAYS TO IDENTIFY  JUMPING  WORMS</a:t>
            </a:r>
          </a:p>
        </p:txBody>
      </p:sp>
      <p:pic>
        <p:nvPicPr>
          <p:cNvPr id="3" name="Picture 2"/>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55785" y="2133600"/>
            <a:ext cx="7112000" cy="3677920"/>
          </a:xfrm>
          <a:prstGeom prst="rect">
            <a:avLst/>
          </a:prstGeom>
          <a:ln w="28575">
            <a:solidFill>
              <a:schemeClr val="tx1"/>
            </a:solidFill>
          </a:ln>
        </p:spPr>
      </p:pic>
    </p:spTree>
    <p:extLst>
      <p:ext uri="{BB962C8B-B14F-4D97-AF65-F5344CB8AC3E}">
        <p14:creationId xmlns:p14="http://schemas.microsoft.com/office/powerpoint/2010/main" val="192792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415240" y="1189717"/>
            <a:ext cx="5562600" cy="5498010"/>
          </a:xfrm>
          <a:prstGeom prst="rect">
            <a:avLst/>
          </a:prstGeom>
        </p:spPr>
      </p:pic>
      <p:sp>
        <p:nvSpPr>
          <p:cNvPr id="3" name="TextBox 2"/>
          <p:cNvSpPr txBox="1"/>
          <p:nvPr/>
        </p:nvSpPr>
        <p:spPr>
          <a:xfrm>
            <a:off x="181691" y="457200"/>
            <a:ext cx="8303492" cy="584775"/>
          </a:xfrm>
          <a:prstGeom prst="rect">
            <a:avLst/>
          </a:prstGeom>
          <a:solidFill>
            <a:schemeClr val="accent3">
              <a:lumMod val="60000"/>
              <a:lumOff val="40000"/>
            </a:schemeClr>
          </a:solidFill>
          <a:ln w="19050">
            <a:solidFill>
              <a:srgbClr val="996633"/>
            </a:solidFill>
          </a:ln>
        </p:spPr>
        <p:txBody>
          <a:bodyPr wrap="none" rtlCol="0">
            <a:spAutoFit/>
          </a:bodyPr>
          <a:lstStyle/>
          <a:p>
            <a:r>
              <a:rPr lang="en-US" sz="3200" b="1" dirty="0">
                <a:ln>
                  <a:solidFill>
                    <a:schemeClr val="accent3">
                      <a:lumMod val="75000"/>
                    </a:schemeClr>
                  </a:solidFill>
                </a:ln>
              </a:rPr>
              <a:t>KNOW THE LIFE CYCLE OF THE JUMPING WORM</a:t>
            </a:r>
          </a:p>
        </p:txBody>
      </p:sp>
      <p:sp>
        <p:nvSpPr>
          <p:cNvPr id="4" name="Rectangle 3"/>
          <p:cNvSpPr/>
          <p:nvPr/>
        </p:nvSpPr>
        <p:spPr>
          <a:xfrm>
            <a:off x="44254" y="3447275"/>
            <a:ext cx="1721946" cy="1323439"/>
          </a:xfrm>
          <a:prstGeom prst="rect">
            <a:avLst/>
          </a:prstGeom>
          <a:solidFill>
            <a:schemeClr val="accent3">
              <a:lumMod val="40000"/>
              <a:lumOff val="60000"/>
            </a:schemeClr>
          </a:solidFill>
          <a:ln w="9525">
            <a:solidFill>
              <a:schemeClr val="tx1"/>
            </a:solidFill>
          </a:ln>
        </p:spPr>
        <p:txBody>
          <a:bodyPr wrap="none">
            <a:spAutoFit/>
          </a:bodyPr>
          <a:lstStyle/>
          <a:p>
            <a:pPr algn="ctr"/>
            <a:r>
              <a:rPr lang="en-US" altLang="en-US" sz="1600" b="1" u="sng" dirty="0">
                <a:latin typeface="Arial" pitchFamily="34" charset="0"/>
                <a:cs typeface="Arial" pitchFamily="34" charset="0"/>
              </a:rPr>
              <a:t>April and May</a:t>
            </a:r>
          </a:p>
          <a:p>
            <a:pPr algn="ctr"/>
            <a:r>
              <a:rPr lang="en-US" sz="1600" b="1" dirty="0">
                <a:latin typeface="Arial" pitchFamily="34" charset="0"/>
                <a:cs typeface="Arial" pitchFamily="34" charset="0"/>
              </a:rPr>
              <a:t>Cocoons begin </a:t>
            </a:r>
          </a:p>
          <a:p>
            <a:pPr algn="ctr"/>
            <a:r>
              <a:rPr lang="en-US" sz="1600" b="1" dirty="0">
                <a:latin typeface="Arial" pitchFamily="34" charset="0"/>
                <a:cs typeface="Arial" pitchFamily="34" charset="0"/>
              </a:rPr>
              <a:t>To hatch</a:t>
            </a:r>
          </a:p>
          <a:p>
            <a:pPr algn="ctr"/>
            <a:r>
              <a:rPr lang="en-US" sz="1600" b="1" dirty="0">
                <a:latin typeface="Arial" pitchFamily="34" charset="0"/>
                <a:cs typeface="Arial" pitchFamily="34" charset="0"/>
              </a:rPr>
              <a:t>When the temp</a:t>
            </a:r>
          </a:p>
          <a:p>
            <a:pPr algn="ctr"/>
            <a:r>
              <a:rPr lang="en-US" sz="1600" b="1" dirty="0">
                <a:latin typeface="Arial" pitchFamily="34" charset="0"/>
                <a:cs typeface="Arial" pitchFamily="34" charset="0"/>
              </a:rPr>
              <a:t>is 50 F</a:t>
            </a:r>
          </a:p>
        </p:txBody>
      </p:sp>
      <p:sp>
        <p:nvSpPr>
          <p:cNvPr id="5" name="Rectangle 4"/>
          <p:cNvSpPr/>
          <p:nvPr/>
        </p:nvSpPr>
        <p:spPr>
          <a:xfrm>
            <a:off x="44254" y="1821358"/>
            <a:ext cx="2090637" cy="1077218"/>
          </a:xfrm>
          <a:prstGeom prst="rect">
            <a:avLst/>
          </a:prstGeom>
          <a:solidFill>
            <a:schemeClr val="accent3">
              <a:lumMod val="40000"/>
              <a:lumOff val="60000"/>
            </a:schemeClr>
          </a:solidFill>
          <a:ln w="12700">
            <a:solidFill>
              <a:schemeClr val="tx1"/>
            </a:solidFill>
          </a:ln>
        </p:spPr>
        <p:txBody>
          <a:bodyPr wrap="none">
            <a:spAutoFit/>
          </a:bodyPr>
          <a:lstStyle/>
          <a:p>
            <a:r>
              <a:rPr lang="en-US" sz="1600" b="1" dirty="0">
                <a:latin typeface="Arial" pitchFamily="34" charset="0"/>
                <a:cs typeface="Arial" pitchFamily="34" charset="0"/>
              </a:rPr>
              <a:t>Juvenile worms are</a:t>
            </a:r>
          </a:p>
          <a:p>
            <a:r>
              <a:rPr lang="en-US" sz="1600" b="1" dirty="0">
                <a:latin typeface="Arial" pitchFamily="34" charset="0"/>
                <a:cs typeface="Arial" pitchFamily="34" charset="0"/>
              </a:rPr>
              <a:t>.5- 2 inches long.</a:t>
            </a:r>
          </a:p>
          <a:p>
            <a:r>
              <a:rPr lang="en-US" sz="1600" b="1" dirty="0">
                <a:latin typeface="Arial" pitchFamily="34" charset="0"/>
                <a:cs typeface="Arial" pitchFamily="34" charset="0"/>
              </a:rPr>
              <a:t>They do not have</a:t>
            </a:r>
          </a:p>
          <a:p>
            <a:r>
              <a:rPr lang="en-US" sz="1600" b="1" dirty="0">
                <a:latin typeface="Arial" pitchFamily="34" charset="0"/>
                <a:cs typeface="Arial" pitchFamily="34" charset="0"/>
              </a:rPr>
              <a:t> a Clitellum</a:t>
            </a:r>
            <a:endParaRPr lang="en-US" sz="1600" dirty="0"/>
          </a:p>
        </p:txBody>
      </p:sp>
      <p:sp>
        <p:nvSpPr>
          <p:cNvPr id="6" name="TextBox 5"/>
          <p:cNvSpPr txBox="1"/>
          <p:nvPr/>
        </p:nvSpPr>
        <p:spPr>
          <a:xfrm>
            <a:off x="6536825" y="4419600"/>
            <a:ext cx="2502480" cy="923330"/>
          </a:xfrm>
          <a:prstGeom prst="rect">
            <a:avLst/>
          </a:prstGeom>
          <a:solidFill>
            <a:schemeClr val="accent3">
              <a:lumMod val="20000"/>
              <a:lumOff val="80000"/>
            </a:schemeClr>
          </a:solidFill>
          <a:ln w="9525">
            <a:solidFill>
              <a:schemeClr val="tx1"/>
            </a:solidFill>
          </a:ln>
        </p:spPr>
        <p:txBody>
          <a:bodyPr wrap="none" rtlCol="0">
            <a:spAutoFit/>
          </a:bodyPr>
          <a:lstStyle/>
          <a:p>
            <a:r>
              <a:rPr lang="en-US" b="1" u="sng" dirty="0"/>
              <a:t>The First Frost kills the</a:t>
            </a:r>
            <a:r>
              <a:rPr lang="en-US" b="1" dirty="0"/>
              <a:t> </a:t>
            </a:r>
          </a:p>
          <a:p>
            <a:r>
              <a:rPr lang="en-US" b="1" dirty="0"/>
              <a:t>Worms but the cocoons </a:t>
            </a:r>
          </a:p>
          <a:p>
            <a:r>
              <a:rPr lang="en-US" b="1" dirty="0"/>
              <a:t>live through the winter</a:t>
            </a:r>
          </a:p>
        </p:txBody>
      </p:sp>
      <p:sp>
        <p:nvSpPr>
          <p:cNvPr id="8" name="TextBox 7"/>
          <p:cNvSpPr txBox="1"/>
          <p:nvPr/>
        </p:nvSpPr>
        <p:spPr>
          <a:xfrm>
            <a:off x="6734440" y="2655277"/>
            <a:ext cx="1905000" cy="369332"/>
          </a:xfrm>
          <a:prstGeom prst="rect">
            <a:avLst/>
          </a:prstGeom>
          <a:noFill/>
        </p:spPr>
        <p:txBody>
          <a:bodyPr wrap="square" rtlCol="0">
            <a:spAutoFit/>
          </a:bodyPr>
          <a:lstStyle/>
          <a:p>
            <a:endParaRPr lang="en-US" dirty="0"/>
          </a:p>
        </p:txBody>
      </p:sp>
      <p:sp>
        <p:nvSpPr>
          <p:cNvPr id="10" name="Rectangle 9"/>
          <p:cNvSpPr/>
          <p:nvPr/>
        </p:nvSpPr>
        <p:spPr>
          <a:xfrm>
            <a:off x="6536826" y="1652081"/>
            <a:ext cx="2312422" cy="1246495"/>
          </a:xfrm>
          <a:prstGeom prst="rect">
            <a:avLst/>
          </a:prstGeom>
          <a:solidFill>
            <a:schemeClr val="accent3">
              <a:lumMod val="20000"/>
              <a:lumOff val="80000"/>
            </a:schemeClr>
          </a:solidFill>
          <a:ln w="12700">
            <a:solidFill>
              <a:schemeClr val="tx1"/>
            </a:solidFill>
          </a:ln>
        </p:spPr>
        <p:txBody>
          <a:bodyPr wrap="square">
            <a:spAutoFit/>
          </a:bodyPr>
          <a:lstStyle/>
          <a:p>
            <a:r>
              <a:rPr lang="en-US" sz="1500" b="1" u="sng" dirty="0">
                <a:latin typeface="Arial" panose="020B0604020202020204" pitchFamily="34" charset="0"/>
                <a:cs typeface="Arial" panose="020B0604020202020204" pitchFamily="34" charset="0"/>
              </a:rPr>
              <a:t>August – September: </a:t>
            </a:r>
            <a:r>
              <a:rPr lang="en-US" sz="1500" b="1" dirty="0">
                <a:latin typeface="Arial" panose="020B0604020202020204" pitchFamily="34" charset="0"/>
                <a:cs typeface="Arial" panose="020B0604020202020204" pitchFamily="34" charset="0"/>
              </a:rPr>
              <a:t>Worms reproduce leaving cocoons containing eggs in landscapes and forests</a:t>
            </a:r>
          </a:p>
        </p:txBody>
      </p:sp>
      <p:sp>
        <p:nvSpPr>
          <p:cNvPr id="12" name="TextBox 11"/>
          <p:cNvSpPr txBox="1"/>
          <p:nvPr/>
        </p:nvSpPr>
        <p:spPr>
          <a:xfrm>
            <a:off x="2819400" y="1067602"/>
            <a:ext cx="2754280" cy="584775"/>
          </a:xfrm>
          <a:prstGeom prst="rect">
            <a:avLst/>
          </a:prstGeom>
          <a:solidFill>
            <a:schemeClr val="accent3">
              <a:lumMod val="40000"/>
              <a:lumOff val="60000"/>
            </a:schemeClr>
          </a:solidFill>
          <a:ln w="12700">
            <a:solidFill>
              <a:schemeClr val="tx1"/>
            </a:solidFill>
          </a:ln>
        </p:spPr>
        <p:txBody>
          <a:bodyPr wrap="none" rtlCol="0">
            <a:spAutoFit/>
          </a:bodyPr>
          <a:lstStyle/>
          <a:p>
            <a:pPr algn="ctr"/>
            <a:r>
              <a:rPr lang="en-US" sz="1600" b="1" u="sng" dirty="0">
                <a:latin typeface="Arial" panose="020B0604020202020204" pitchFamily="34" charset="0"/>
                <a:cs typeface="Arial" panose="020B0604020202020204" pitchFamily="34" charset="0"/>
              </a:rPr>
              <a:t>May-August</a:t>
            </a:r>
            <a:r>
              <a:rPr lang="en-US" sz="1600" b="1" dirty="0">
                <a:latin typeface="Arial" panose="020B0604020202020204" pitchFamily="34" charset="0"/>
                <a:cs typeface="Arial" panose="020B0604020202020204" pitchFamily="34" charset="0"/>
              </a:rPr>
              <a:t>, juveniles </a:t>
            </a:r>
          </a:p>
          <a:p>
            <a:pPr algn="ctr"/>
            <a:r>
              <a:rPr lang="en-US" sz="1600" b="1" dirty="0">
                <a:latin typeface="Arial" panose="020B0604020202020204" pitchFamily="34" charset="0"/>
                <a:cs typeface="Arial" panose="020B0604020202020204" pitchFamily="34" charset="0"/>
              </a:rPr>
              <a:t>grow to  adults in  60 days</a:t>
            </a:r>
          </a:p>
        </p:txBody>
      </p:sp>
      <p:sp>
        <p:nvSpPr>
          <p:cNvPr id="7" name="TextBox 6"/>
          <p:cNvSpPr txBox="1"/>
          <p:nvPr/>
        </p:nvSpPr>
        <p:spPr>
          <a:xfrm>
            <a:off x="6935716" y="3196360"/>
            <a:ext cx="2103589" cy="646331"/>
          </a:xfrm>
          <a:prstGeom prst="rect">
            <a:avLst/>
          </a:prstGeom>
          <a:solidFill>
            <a:schemeClr val="accent3">
              <a:lumMod val="20000"/>
              <a:lumOff val="80000"/>
            </a:schemeClr>
          </a:solidFill>
          <a:ln w="19050">
            <a:solidFill>
              <a:schemeClr val="tx1"/>
            </a:solidFill>
          </a:ln>
        </p:spPr>
        <p:txBody>
          <a:bodyPr wrap="none" rtlCol="0">
            <a:spAutoFit/>
          </a:bodyPr>
          <a:lstStyle/>
          <a:p>
            <a:r>
              <a:rPr lang="en-US" b="1" u="sng" dirty="0"/>
              <a:t>September-October</a:t>
            </a:r>
          </a:p>
          <a:p>
            <a:r>
              <a:rPr lang="en-US" b="1" dirty="0"/>
              <a:t>Most worms visible</a:t>
            </a:r>
          </a:p>
        </p:txBody>
      </p:sp>
      <p:sp>
        <p:nvSpPr>
          <p:cNvPr id="9" name="Rectangle 8"/>
          <p:cNvSpPr/>
          <p:nvPr/>
        </p:nvSpPr>
        <p:spPr>
          <a:xfrm>
            <a:off x="4383679" y="6450196"/>
            <a:ext cx="4572000" cy="230832"/>
          </a:xfrm>
          <a:prstGeom prst="rect">
            <a:avLst/>
          </a:prstGeom>
        </p:spPr>
        <p:txBody>
          <a:bodyPr>
            <a:spAutoFit/>
          </a:bodyPr>
          <a:lstStyle/>
          <a:p>
            <a:pPr algn="r"/>
            <a:r>
              <a:rPr lang="en-US" sz="900" dirty="0"/>
              <a:t>JWs-information-Dealing-with-infestations-in-your-garden.pdf</a:t>
            </a:r>
          </a:p>
        </p:txBody>
      </p:sp>
    </p:spTree>
    <p:extLst>
      <p:ext uri="{BB962C8B-B14F-4D97-AF65-F5344CB8AC3E}">
        <p14:creationId xmlns:p14="http://schemas.microsoft.com/office/powerpoint/2010/main" val="4095550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219200"/>
            <a:ext cx="4876800" cy="4247317"/>
          </a:xfrm>
          <a:prstGeom prst="rect">
            <a:avLst/>
          </a:prstGeom>
        </p:spPr>
        <p:txBody>
          <a:bodyPr wrap="square">
            <a:spAutoFit/>
          </a:bodyPr>
          <a:lstStyle/>
          <a:p>
            <a:r>
              <a:rPr lang="en-US" b="1" dirty="0"/>
              <a:t>JUMPING WORMS </a:t>
            </a:r>
            <a:r>
              <a:rPr lang="en-US" dirty="0"/>
              <a:t>feed in large groups,</a:t>
            </a:r>
          </a:p>
          <a:p>
            <a:r>
              <a:rPr lang="en-US" dirty="0"/>
              <a:t> devouring  the organic matter found  in top 2-3 inches of soil including  leaf litter,  decomposing plant material  and other soil organisms.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They alter soil </a:t>
            </a:r>
          </a:p>
          <a:p>
            <a:r>
              <a:rPr lang="en-US" dirty="0"/>
              <a:t>			structure </a:t>
            </a:r>
          </a:p>
          <a:p>
            <a:r>
              <a:rPr lang="en-US" dirty="0"/>
              <a:t>			and nutrient</a:t>
            </a:r>
          </a:p>
          <a:p>
            <a:r>
              <a:rPr lang="en-US" dirty="0"/>
              <a:t> 			availability leaving</a:t>
            </a:r>
          </a:p>
          <a:p>
            <a:r>
              <a:rPr lang="en-US" dirty="0"/>
              <a:t>			soil that looks like</a:t>
            </a:r>
          </a:p>
          <a:p>
            <a:r>
              <a:rPr lang="en-US" dirty="0"/>
              <a:t>			 coffee grounds</a:t>
            </a:r>
          </a:p>
          <a:p>
            <a:endParaRPr lang="en-US" dirty="0"/>
          </a:p>
          <a:p>
            <a:r>
              <a:rPr lang="en-US" dirty="0"/>
              <a:t> </a:t>
            </a:r>
          </a:p>
          <a:p>
            <a:endParaRPr lang="en-US" dirty="0"/>
          </a:p>
        </p:txBody>
      </p:sp>
      <p:pic>
        <p:nvPicPr>
          <p:cNvPr id="4" name="Picture 3"/>
          <p:cNvPicPr/>
          <p:nvPr/>
        </p:nvPicPr>
        <p:blipFill>
          <a:blip r:embed="rId2"/>
          <a:stretch>
            <a:fillRect/>
          </a:stretch>
        </p:blipFill>
        <p:spPr>
          <a:xfrm>
            <a:off x="5149215" y="1380587"/>
            <a:ext cx="3385185" cy="4511040"/>
          </a:xfrm>
          <a:prstGeom prst="rect">
            <a:avLst/>
          </a:prstGeom>
        </p:spPr>
      </p:pic>
      <p:sp>
        <p:nvSpPr>
          <p:cNvPr id="6" name="Rectangle 5"/>
          <p:cNvSpPr/>
          <p:nvPr/>
        </p:nvSpPr>
        <p:spPr>
          <a:xfrm>
            <a:off x="1600200" y="524189"/>
            <a:ext cx="5722336" cy="461665"/>
          </a:xfrm>
          <a:prstGeom prst="rect">
            <a:avLst/>
          </a:prstGeom>
          <a:ln w="12700">
            <a:solidFill>
              <a:schemeClr val="tx1"/>
            </a:solidFill>
          </a:ln>
        </p:spPr>
        <p:txBody>
          <a:bodyPr wrap="none">
            <a:spAutoFit/>
          </a:bodyPr>
          <a:lstStyle/>
          <a:p>
            <a:r>
              <a:rPr lang="en-US" sz="2400" b="1" dirty="0">
                <a:solidFill>
                  <a:srgbClr val="996633"/>
                </a:solidFill>
              </a:rPr>
              <a:t>HOW JUMPING WORMS DESTROY THE SOIL</a:t>
            </a:r>
          </a:p>
        </p:txBody>
      </p:sp>
      <p:sp>
        <p:nvSpPr>
          <p:cNvPr id="7" name="Rectangle 6"/>
          <p:cNvSpPr/>
          <p:nvPr/>
        </p:nvSpPr>
        <p:spPr>
          <a:xfrm>
            <a:off x="3962400" y="5891627"/>
            <a:ext cx="4572000" cy="646331"/>
          </a:xfrm>
          <a:prstGeom prst="rect">
            <a:avLst/>
          </a:prstGeom>
        </p:spPr>
        <p:txBody>
          <a:bodyPr>
            <a:spAutoFit/>
          </a:bodyPr>
          <a:lstStyle/>
          <a:p>
            <a:endParaRPr lang="en-US" dirty="0"/>
          </a:p>
          <a:p>
            <a:endParaRPr lang="en-US" sz="900" dirty="0"/>
          </a:p>
          <a:p>
            <a:r>
              <a:rPr lang="en-US" sz="900" dirty="0">
                <a:hlinkClick r:id="rId3"/>
              </a:rPr>
              <a:t>https://wormsurvey.org/jumping-worms-vs-earthworms/</a:t>
            </a:r>
            <a:endParaRPr lang="en-US" sz="900" dirty="0"/>
          </a:p>
        </p:txBody>
      </p:sp>
      <p:pic>
        <p:nvPicPr>
          <p:cNvPr id="8" name="Picture 7"/>
          <p:cNvPicPr/>
          <p:nvPr/>
        </p:nvPicPr>
        <p:blipFill>
          <a:blip r:embed="rId4"/>
          <a:stretch>
            <a:fillRect/>
          </a:stretch>
        </p:blipFill>
        <p:spPr>
          <a:xfrm>
            <a:off x="381000" y="2785068"/>
            <a:ext cx="2141220" cy="2857500"/>
          </a:xfrm>
          <a:prstGeom prst="rect">
            <a:avLst/>
          </a:prstGeom>
        </p:spPr>
      </p:pic>
      <p:pic>
        <p:nvPicPr>
          <p:cNvPr id="9" name="Picture 8"/>
          <p:cNvPicPr/>
          <p:nvPr/>
        </p:nvPicPr>
        <p:blipFill>
          <a:blip r:embed="rId4"/>
          <a:stretch>
            <a:fillRect/>
          </a:stretch>
        </p:blipFill>
        <p:spPr>
          <a:xfrm>
            <a:off x="381000" y="2785068"/>
            <a:ext cx="2141220" cy="2857500"/>
          </a:xfrm>
          <a:prstGeom prst="rect">
            <a:avLst/>
          </a:prstGeom>
        </p:spPr>
      </p:pic>
    </p:spTree>
    <p:extLst>
      <p:ext uri="{BB962C8B-B14F-4D97-AF65-F5344CB8AC3E}">
        <p14:creationId xmlns:p14="http://schemas.microsoft.com/office/powerpoint/2010/main" val="3722924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03" y="1073942"/>
            <a:ext cx="84582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05200" y="6163844"/>
            <a:ext cx="5257800" cy="246221"/>
          </a:xfrm>
          <a:prstGeom prst="rect">
            <a:avLst/>
          </a:prstGeom>
        </p:spPr>
        <p:txBody>
          <a:bodyPr wrap="square">
            <a:spAutoFit/>
          </a:bodyPr>
          <a:lstStyle/>
          <a:p>
            <a:pPr algn="r"/>
            <a:r>
              <a:rPr lang="en-US" sz="1000" dirty="0">
                <a:hlinkClick r:id="rId3"/>
              </a:rPr>
              <a:t>https://vtinvasives.org/invasive/jumping-worms</a:t>
            </a:r>
            <a:endParaRPr lang="en-US" sz="1000" dirty="0"/>
          </a:p>
        </p:txBody>
      </p:sp>
      <p:sp>
        <p:nvSpPr>
          <p:cNvPr id="3" name="TextBox 2"/>
          <p:cNvSpPr txBox="1"/>
          <p:nvPr/>
        </p:nvSpPr>
        <p:spPr>
          <a:xfrm>
            <a:off x="22556" y="376870"/>
            <a:ext cx="9121444" cy="400110"/>
          </a:xfrm>
          <a:prstGeom prst="rect">
            <a:avLst/>
          </a:prstGeom>
          <a:solidFill>
            <a:schemeClr val="accent5">
              <a:lumMod val="50000"/>
            </a:schemeClr>
          </a:solidFill>
          <a:ln w="12700">
            <a:solidFill>
              <a:schemeClr val="tx1"/>
            </a:solidFill>
          </a:ln>
        </p:spPr>
        <p:txBody>
          <a:bodyPr wrap="square" rtlCol="0">
            <a:spAutoFit/>
          </a:bodyPr>
          <a:lstStyle/>
          <a:p>
            <a:r>
              <a:rPr lang="en-US" sz="2000" b="1" dirty="0">
                <a:solidFill>
                  <a:schemeClr val="bg1"/>
                </a:solidFill>
              </a:rPr>
              <a:t>DAMAGE TO FORESTS:  NO UNDERSTORY, SOIL STRUCTURE CAN NOT HOLD PLANTS</a:t>
            </a:r>
          </a:p>
        </p:txBody>
      </p:sp>
      <p:sp>
        <p:nvSpPr>
          <p:cNvPr id="4" name="Rectangle 3"/>
          <p:cNvSpPr/>
          <p:nvPr/>
        </p:nvSpPr>
        <p:spPr>
          <a:xfrm>
            <a:off x="975108" y="5488632"/>
            <a:ext cx="7521191" cy="461665"/>
          </a:xfrm>
          <a:prstGeom prst="rect">
            <a:avLst/>
          </a:prstGeom>
          <a:gradFill flip="none" rotWithShape="1">
            <a:gsLst>
              <a:gs pos="0">
                <a:srgbClr val="009999">
                  <a:shade val="30000"/>
                  <a:satMod val="115000"/>
                </a:srgbClr>
              </a:gs>
              <a:gs pos="50000">
                <a:srgbClr val="009999">
                  <a:shade val="67500"/>
                  <a:satMod val="115000"/>
                </a:srgbClr>
              </a:gs>
              <a:gs pos="100000">
                <a:srgbClr val="009999">
                  <a:shade val="100000"/>
                  <a:satMod val="115000"/>
                </a:srgbClr>
              </a:gs>
            </a:gsLst>
            <a:lin ang="2700000" scaled="1"/>
            <a:tileRect/>
          </a:gradFill>
          <a:ln w="9525">
            <a:solidFill>
              <a:schemeClr val="tx1"/>
            </a:solidFill>
          </a:ln>
        </p:spPr>
        <p:txBody>
          <a:bodyPr wrap="square">
            <a:spAutoFit/>
          </a:bodyPr>
          <a:lstStyle/>
          <a:p>
            <a:r>
              <a:rPr lang="en-US" b="1" dirty="0">
                <a:solidFill>
                  <a:schemeClr val="bg1"/>
                </a:solidFill>
              </a:rPr>
              <a:t>LEAF  LITTER</a:t>
            </a:r>
            <a:r>
              <a:rPr lang="en-US" sz="2400" b="1" dirty="0">
                <a:solidFill>
                  <a:schemeClr val="bg1"/>
                </a:solidFill>
              </a:rPr>
              <a:t> </a:t>
            </a:r>
            <a:r>
              <a:rPr lang="en-US" sz="2000" b="1" dirty="0">
                <a:solidFill>
                  <a:schemeClr val="bg1"/>
                </a:solidFill>
              </a:rPr>
              <a:t>needed</a:t>
            </a:r>
            <a:r>
              <a:rPr lang="en-US" sz="2400" b="1" dirty="0">
                <a:solidFill>
                  <a:schemeClr val="bg1"/>
                </a:solidFill>
              </a:rPr>
              <a:t> </a:t>
            </a:r>
            <a:r>
              <a:rPr lang="en-US" b="1" dirty="0">
                <a:solidFill>
                  <a:schemeClr val="bg1"/>
                </a:solidFill>
              </a:rPr>
              <a:t>for NATIVE PLANTS AND INSECTS is CONSUMED.</a:t>
            </a:r>
          </a:p>
        </p:txBody>
      </p:sp>
      <p:sp>
        <p:nvSpPr>
          <p:cNvPr id="5" name="TextBox 4"/>
          <p:cNvSpPr txBox="1"/>
          <p:nvPr/>
        </p:nvSpPr>
        <p:spPr>
          <a:xfrm>
            <a:off x="4735703" y="4455662"/>
            <a:ext cx="1790700" cy="338554"/>
          </a:xfrm>
          <a:prstGeom prst="rect">
            <a:avLst/>
          </a:prstGeom>
          <a:solidFill>
            <a:srgbClr val="009999"/>
          </a:solidFill>
        </p:spPr>
        <p:txBody>
          <a:bodyPr wrap="square" rtlCol="0">
            <a:spAutoFit/>
          </a:bodyPr>
          <a:lstStyle/>
          <a:p>
            <a:r>
              <a:rPr lang="en-US" sz="1600" dirty="0">
                <a:solidFill>
                  <a:schemeClr val="bg1"/>
                </a:solidFill>
              </a:rPr>
              <a:t>Jumping Worms</a:t>
            </a:r>
          </a:p>
        </p:txBody>
      </p:sp>
      <p:sp>
        <p:nvSpPr>
          <p:cNvPr id="7" name="Rectangle 6"/>
          <p:cNvSpPr/>
          <p:nvPr/>
        </p:nvSpPr>
        <p:spPr>
          <a:xfrm>
            <a:off x="1905000" y="4424884"/>
            <a:ext cx="1905000" cy="338554"/>
          </a:xfrm>
          <a:prstGeom prst="rect">
            <a:avLst/>
          </a:prstGeom>
          <a:solidFill>
            <a:srgbClr val="009999"/>
          </a:solidFill>
        </p:spPr>
        <p:txBody>
          <a:bodyPr wrap="square">
            <a:spAutoFit/>
          </a:bodyPr>
          <a:lstStyle/>
          <a:p>
            <a:r>
              <a:rPr lang="en-US" sz="1600" dirty="0">
                <a:solidFill>
                  <a:schemeClr val="bg1"/>
                </a:solidFill>
              </a:rPr>
              <a:t>No Jumping Worms</a:t>
            </a:r>
          </a:p>
        </p:txBody>
      </p:sp>
    </p:spTree>
    <p:extLst>
      <p:ext uri="{BB962C8B-B14F-4D97-AF65-F5344CB8AC3E}">
        <p14:creationId xmlns:p14="http://schemas.microsoft.com/office/powerpoint/2010/main" val="32711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77" y="777856"/>
            <a:ext cx="5065554" cy="523220"/>
          </a:xfrm>
          <a:prstGeom prst="rect">
            <a:avLst/>
          </a:prstGeom>
          <a:noFill/>
          <a:ln w="9525">
            <a:solidFill>
              <a:schemeClr val="accent1"/>
            </a:solidFill>
          </a:ln>
        </p:spPr>
        <p:txBody>
          <a:bodyPr wrap="none" rtlCol="0">
            <a:spAutoFit/>
          </a:bodyPr>
          <a:lstStyle/>
          <a:p>
            <a:r>
              <a:rPr lang="en-US" sz="2800" b="1" dirty="0">
                <a:ln w="12700">
                  <a:solidFill>
                    <a:schemeClr val="tx1"/>
                  </a:solidFill>
                </a:ln>
                <a:solidFill>
                  <a:srgbClr val="FF0000"/>
                </a:solidFill>
              </a:rPr>
              <a:t>HOW JUMPING WORMS SPREAD</a:t>
            </a:r>
          </a:p>
        </p:txBody>
      </p:sp>
      <p:sp>
        <p:nvSpPr>
          <p:cNvPr id="3" name="TextBox 2"/>
          <p:cNvSpPr txBox="1"/>
          <p:nvPr/>
        </p:nvSpPr>
        <p:spPr>
          <a:xfrm>
            <a:off x="533400" y="1752600"/>
            <a:ext cx="9240863" cy="4601260"/>
          </a:xfrm>
          <a:prstGeom prst="rect">
            <a:avLst/>
          </a:prstGeom>
          <a:noFill/>
        </p:spPr>
        <p:txBody>
          <a:bodyPr wrap="none" rtlCol="0">
            <a:spAutoFit/>
          </a:bodyPr>
          <a:lstStyle/>
          <a:p>
            <a:pPr>
              <a:lnSpc>
                <a:spcPct val="150000"/>
              </a:lnSpc>
            </a:pPr>
            <a:r>
              <a:rPr lang="en-US" sz="2100" b="1" dirty="0"/>
              <a:t>COMPOST                    LOAM </a:t>
            </a:r>
          </a:p>
          <a:p>
            <a:pPr>
              <a:lnSpc>
                <a:spcPct val="150000"/>
              </a:lnSpc>
            </a:pPr>
            <a:r>
              <a:rPr lang="en-US" sz="2100" b="1" dirty="0"/>
              <a:t>	MANURE</a:t>
            </a:r>
          </a:p>
          <a:p>
            <a:pPr>
              <a:lnSpc>
                <a:spcPct val="150000"/>
              </a:lnSpc>
            </a:pPr>
            <a:r>
              <a:rPr lang="en-US" sz="2100" b="1" dirty="0"/>
              <a:t>                           MULCH</a:t>
            </a:r>
          </a:p>
          <a:p>
            <a:pPr>
              <a:lnSpc>
                <a:spcPct val="150000"/>
              </a:lnSpc>
            </a:pPr>
            <a:r>
              <a:rPr lang="en-US" sz="2100" b="1" dirty="0"/>
              <a:t>                                 POTTING MIXES</a:t>
            </a:r>
          </a:p>
          <a:p>
            <a:pPr>
              <a:lnSpc>
                <a:spcPct val="150000"/>
              </a:lnSpc>
            </a:pPr>
            <a:r>
              <a:rPr lang="en-US" sz="2100" b="1" dirty="0"/>
              <a:t>                                              POTTED PLANTS                                                                         </a:t>
            </a:r>
          </a:p>
          <a:p>
            <a:pPr>
              <a:lnSpc>
                <a:spcPct val="150000"/>
              </a:lnSpc>
            </a:pPr>
            <a:r>
              <a:rPr lang="en-US" sz="2100" b="1" dirty="0"/>
              <a:t>				BALLED AND BURLAP TREES AND SHRUBS </a:t>
            </a:r>
          </a:p>
          <a:p>
            <a:pPr>
              <a:lnSpc>
                <a:spcPct val="150000"/>
              </a:lnSpc>
            </a:pPr>
            <a:endParaRPr lang="en-US" sz="2000" b="1" dirty="0"/>
          </a:p>
          <a:p>
            <a:endParaRPr lang="en-US" b="1" dirty="0"/>
          </a:p>
          <a:p>
            <a:pPr algn="ctr"/>
            <a:r>
              <a:rPr lang="en-US"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BY  WORMS  OR  COCOONS.</a:t>
            </a:r>
          </a:p>
          <a:p>
            <a:endParaRPr lang="en-US"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518" y="133350"/>
            <a:ext cx="1547531" cy="125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49" y="2086061"/>
            <a:ext cx="17145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55" y="3897192"/>
            <a:ext cx="1704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037" y="759731"/>
            <a:ext cx="106680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703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914400"/>
            <a:ext cx="8686800" cy="5863144"/>
          </a:xfrm>
          <a:prstGeom prst="rect">
            <a:avLst/>
          </a:prstGeom>
        </p:spPr>
        <p:txBody>
          <a:bodyPr wrap="square">
            <a:spAutoFit/>
          </a:bodyPr>
          <a:lstStyle/>
          <a:p>
            <a:pPr algn="ctr"/>
            <a:endParaRPr lang="en-US" sz="3200" dirty="0"/>
          </a:p>
          <a:p>
            <a:pPr marL="457200" indent="-457200">
              <a:buFont typeface="Arial" panose="020B0604020202020204" pitchFamily="34" charset="0"/>
              <a:buChar char="•"/>
            </a:pPr>
            <a:r>
              <a:rPr lang="en-US" sz="2800" b="1" u="sng" dirty="0"/>
              <a:t>MONITOR</a:t>
            </a:r>
            <a:r>
              <a:rPr lang="en-US" sz="2800" b="1" dirty="0"/>
              <a:t> your property for jumping worms</a:t>
            </a:r>
          </a:p>
          <a:p>
            <a:pPr lvl="1"/>
            <a:r>
              <a:rPr lang="en-US" sz="2800" b="1" dirty="0"/>
              <a:t>Look for coffee-ground-like soil.</a:t>
            </a:r>
          </a:p>
          <a:p>
            <a:pPr lvl="1"/>
            <a:endParaRPr lang="en-US" sz="2800" b="1" dirty="0"/>
          </a:p>
          <a:p>
            <a:pPr marL="457200" lvl="0" indent="-457200">
              <a:buFont typeface="Arial" panose="020B0604020202020204" pitchFamily="34" charset="0"/>
              <a:buChar char="•"/>
            </a:pPr>
            <a:r>
              <a:rPr lang="en-US" sz="2800" b="1" u="sng" dirty="0"/>
              <a:t>MIX 1/3 CUP GROUND </a:t>
            </a:r>
            <a:r>
              <a:rPr lang="en-US" sz="2800" b="1" dirty="0"/>
              <a:t>YELLOW MUSTARD SEED with </a:t>
            </a:r>
          </a:p>
          <a:p>
            <a:pPr lvl="0"/>
            <a:r>
              <a:rPr lang="en-US" sz="2800" b="1" dirty="0"/>
              <a:t>	1 GALLON OF WATER</a:t>
            </a:r>
          </a:p>
          <a:p>
            <a:pPr marL="457200" lvl="0" indent="-457200">
              <a:buFont typeface="Arial" panose="020B0604020202020204" pitchFamily="34" charset="0"/>
              <a:buChar char="•"/>
            </a:pPr>
            <a:endParaRPr lang="en-US" sz="700" dirty="0"/>
          </a:p>
          <a:p>
            <a:pPr lvl="0"/>
            <a:r>
              <a:rPr lang="en-US" sz="2800" dirty="0"/>
              <a:t>Clear a patch of soil and pour the solution slowly over it.</a:t>
            </a:r>
          </a:p>
          <a:p>
            <a:pPr lvl="0"/>
            <a:r>
              <a:rPr lang="en-US" sz="2800" dirty="0"/>
              <a:t>The worms become irritated and will come to the surface.</a:t>
            </a:r>
          </a:p>
          <a:p>
            <a:pPr lvl="0"/>
            <a:r>
              <a:rPr lang="en-US" sz="2800" dirty="0"/>
              <a:t>Gather the worms up and </a:t>
            </a:r>
            <a:r>
              <a:rPr lang="en-US" sz="2800" b="1" dirty="0"/>
              <a:t>place in a Ziploc plastic bag in the sun for at least 10 minutes.</a:t>
            </a:r>
          </a:p>
          <a:p>
            <a:pPr lvl="0"/>
            <a:endParaRPr lang="en-US" sz="2800" b="1" dirty="0"/>
          </a:p>
          <a:p>
            <a:pPr marL="457200" lvl="0" indent="-457200">
              <a:buFont typeface="Arial" panose="020B0604020202020204" pitchFamily="34" charset="0"/>
              <a:buChar char="•"/>
            </a:pPr>
            <a:r>
              <a:rPr lang="en-US" sz="2800" b="1" u="sng" dirty="0"/>
              <a:t>DETECT COCOONS </a:t>
            </a:r>
            <a:r>
              <a:rPr lang="en-US" sz="2800" dirty="0"/>
              <a:t>by shoveling soil into a pail filled with water. The cocoons will float to the surface</a:t>
            </a:r>
            <a:r>
              <a:rPr lang="en-US" sz="2800" b="1" dirty="0"/>
              <a:t>.</a:t>
            </a:r>
          </a:p>
        </p:txBody>
      </p:sp>
      <p:sp>
        <p:nvSpPr>
          <p:cNvPr id="4" name="TextBox 3"/>
          <p:cNvSpPr txBox="1"/>
          <p:nvPr/>
        </p:nvSpPr>
        <p:spPr>
          <a:xfrm>
            <a:off x="685800" y="368219"/>
            <a:ext cx="6096000" cy="523220"/>
          </a:xfrm>
          <a:prstGeom prst="rect">
            <a:avLst/>
          </a:prstGeom>
          <a:solidFill>
            <a:srgbClr val="FFFFCC"/>
          </a:solidFill>
          <a:ln w="12700">
            <a:solidFill>
              <a:schemeClr val="tx1"/>
            </a:solidFill>
          </a:ln>
        </p:spPr>
        <p:txBody>
          <a:bodyPr wrap="square" rtlCol="0">
            <a:spAutoFit/>
          </a:bodyPr>
          <a:lstStyle/>
          <a:p>
            <a:pPr algn="ctr"/>
            <a:r>
              <a:rPr lang="en-US" sz="2800" b="1" dirty="0"/>
              <a:t>HOW DO I TELL IF I HAVE JW?</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260374">
            <a:off x="7157867" y="326619"/>
            <a:ext cx="1651135" cy="168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057" y="1892062"/>
            <a:ext cx="795338" cy="774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841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02" y="0"/>
            <a:ext cx="9087897" cy="6848029"/>
          </a:xfrm>
          <a:prstGeom prst="rect">
            <a:avLst/>
          </a:prstGeom>
          <a:solidFill>
            <a:srgbClr val="FFFFCC"/>
          </a:solidFill>
        </p:spPr>
        <p:txBody>
          <a:bodyPr wrap="square">
            <a:spAutoFit/>
          </a:bodyPr>
          <a:lstStyle/>
          <a:p>
            <a:endParaRPr lang="en-US" sz="2800" b="1" dirty="0"/>
          </a:p>
          <a:p>
            <a:pPr algn="ctr"/>
            <a:r>
              <a:rPr lang="en-US" sz="3600" b="1" dirty="0"/>
              <a:t>		</a:t>
            </a:r>
            <a:r>
              <a:rPr lang="en-US" sz="3400" b="1" u="sng" dirty="0">
                <a:solidFill>
                  <a:srgbClr val="0066FF"/>
                </a:solidFill>
              </a:rPr>
              <a:t>FEBRUARY  20-27,  2024</a:t>
            </a:r>
            <a:r>
              <a:rPr lang="en-US" sz="3400" b="1" dirty="0"/>
              <a:t>  </a:t>
            </a:r>
            <a:r>
              <a:rPr lang="en-US" sz="3000" b="1" dirty="0"/>
              <a:t>is</a:t>
            </a:r>
          </a:p>
          <a:p>
            <a:r>
              <a:rPr lang="en-US" sz="2800" b="1" dirty="0">
                <a:solidFill>
                  <a:srgbClr val="FF0000"/>
                </a:solidFill>
              </a:rPr>
              <a:t>	</a:t>
            </a:r>
          </a:p>
          <a:p>
            <a:r>
              <a:rPr lang="en-US" sz="2800" b="1" dirty="0">
                <a:solidFill>
                  <a:srgbClr val="FF0000"/>
                </a:solidFill>
              </a:rPr>
              <a:t>      </a:t>
            </a:r>
            <a:r>
              <a:rPr lang="en-US" sz="3200" b="1" dirty="0">
                <a:solidFill>
                  <a:srgbClr val="FF0000"/>
                </a:solidFill>
              </a:rPr>
              <a:t>	NATIONAL</a:t>
            </a:r>
          </a:p>
          <a:p>
            <a:r>
              <a:rPr lang="en-US" sz="3200" b="1" dirty="0">
                <a:solidFill>
                  <a:srgbClr val="FF0000"/>
                </a:solidFill>
              </a:rPr>
              <a:t> 				</a:t>
            </a:r>
          </a:p>
          <a:p>
            <a:r>
              <a:rPr lang="en-US" sz="3200" b="1" dirty="0">
                <a:solidFill>
                  <a:srgbClr val="FF0000"/>
                </a:solidFill>
              </a:rPr>
              <a:t>			INVASIVE </a:t>
            </a:r>
          </a:p>
          <a:p>
            <a:r>
              <a:rPr lang="en-US" sz="3200" b="1" dirty="0">
                <a:solidFill>
                  <a:srgbClr val="FF0000"/>
                </a:solidFill>
              </a:rPr>
              <a:t>					AWARENESS</a:t>
            </a:r>
          </a:p>
          <a:p>
            <a:r>
              <a:rPr lang="en-US" sz="3200" b="1" dirty="0">
                <a:solidFill>
                  <a:srgbClr val="FF0000"/>
                </a:solidFill>
              </a:rPr>
              <a:t> 								WEEK</a:t>
            </a:r>
          </a:p>
          <a:p>
            <a:pPr marL="914400" lvl="1" indent="-457200">
              <a:buFont typeface="Arial" panose="020B0604020202020204" pitchFamily="34" charset="0"/>
              <a:buChar char="•"/>
            </a:pPr>
            <a:r>
              <a:rPr lang="en-US" sz="2800" b="1" dirty="0"/>
              <a:t>Increase  Awareness about Invasive Species</a:t>
            </a:r>
            <a:r>
              <a:rPr lang="en-US" sz="2800" dirty="0"/>
              <a:t> </a:t>
            </a:r>
          </a:p>
          <a:p>
            <a:endParaRPr lang="en-US" sz="2800" dirty="0"/>
          </a:p>
          <a:p>
            <a:pPr marL="914400" lvl="1" indent="-457200">
              <a:buFont typeface="Arial" panose="020B0604020202020204" pitchFamily="34" charset="0"/>
              <a:buChar char="•"/>
            </a:pPr>
            <a:r>
              <a:rPr lang="en-US" sz="2800" b="1" dirty="0"/>
              <a:t>Understand the Threat They Pose</a:t>
            </a:r>
            <a:endParaRPr lang="en-US" sz="2800" dirty="0"/>
          </a:p>
          <a:p>
            <a:endParaRPr lang="en-US" sz="2800" b="1" dirty="0"/>
          </a:p>
          <a:p>
            <a:pPr marL="914400" lvl="1" indent="-457200">
              <a:buFont typeface="Arial" panose="020B0604020202020204" pitchFamily="34" charset="0"/>
              <a:buChar char="•"/>
            </a:pPr>
            <a:r>
              <a:rPr lang="en-US" sz="2800" b="1" dirty="0"/>
              <a:t>What We Can Do to Prevent their Spread</a:t>
            </a:r>
            <a:r>
              <a:rPr lang="en-US" sz="2800" b="1" dirty="0">
                <a:solidFill>
                  <a:srgbClr val="00B050"/>
                </a:solidFill>
              </a:rPr>
              <a:t>.</a:t>
            </a:r>
          </a:p>
          <a:p>
            <a:pPr algn="ctr"/>
            <a:endParaRPr lang="en-US" sz="400" b="1" dirty="0">
              <a:solidFill>
                <a:srgbClr val="FF0000"/>
              </a:solidFill>
            </a:endParaRPr>
          </a:p>
          <a:p>
            <a:pPr algn="ctr"/>
            <a:endParaRPr lang="en-US" sz="2800" b="1" dirty="0">
              <a:solidFill>
                <a:srgbClr val="FF0000"/>
              </a:solidFill>
            </a:endParaRPr>
          </a:p>
          <a:p>
            <a:pPr algn="ctr"/>
            <a:endParaRPr lang="en-US" sz="1000" b="1" dirty="0">
              <a:solidFill>
                <a:srgbClr val="FF0000"/>
              </a:solidFill>
            </a:endParaRPr>
          </a:p>
          <a:p>
            <a:pPr algn="ctr"/>
            <a:endParaRPr lang="en-US" sz="500" b="1" dirty="0">
              <a:solidFill>
                <a:srgbClr val="FF0000"/>
              </a:solidFill>
            </a:endParaRPr>
          </a:p>
        </p:txBody>
      </p:sp>
      <p:pic>
        <p:nvPicPr>
          <p:cNvPr id="4" name="image1.png"/>
          <p:cNvPicPr/>
          <p:nvPr/>
        </p:nvPicPr>
        <p:blipFill>
          <a:blip r:embed="rId3">
            <a:duotone>
              <a:schemeClr val="accent2">
                <a:shade val="45000"/>
                <a:satMod val="135000"/>
              </a:schemeClr>
              <a:prstClr val="white"/>
            </a:duotone>
          </a:blip>
          <a:srcRect t="30536" b="18571"/>
          <a:stretch>
            <a:fillRect/>
          </a:stretch>
        </p:blipFill>
        <p:spPr>
          <a:xfrm>
            <a:off x="228600" y="152400"/>
            <a:ext cx="2133600" cy="838201"/>
          </a:xfrm>
          <a:prstGeom prst="rect">
            <a:avLst/>
          </a:prstGeom>
          <a:ln w="19050">
            <a:solidFill>
              <a:srgbClr val="FFB7B7"/>
            </a:solidFill>
          </a:ln>
        </p:spPr>
      </p:pic>
    </p:spTree>
    <p:extLst>
      <p:ext uri="{BB962C8B-B14F-4D97-AF65-F5344CB8AC3E}">
        <p14:creationId xmlns:p14="http://schemas.microsoft.com/office/powerpoint/2010/main" val="181636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426" y="1066800"/>
            <a:ext cx="8001000" cy="5432256"/>
          </a:xfrm>
          <a:prstGeom prst="rect">
            <a:avLst/>
          </a:prstGeom>
          <a:ln w="19050">
            <a:solidFill>
              <a:schemeClr val="tx1"/>
            </a:solidFill>
          </a:ln>
        </p:spPr>
        <p:txBody>
          <a:bodyPr wrap="square">
            <a:spAutoFit/>
          </a:bodyPr>
          <a:lstStyle/>
          <a:p>
            <a:pPr marL="285750" indent="-285750">
              <a:buFont typeface="Arial" panose="020B0604020202020204" pitchFamily="34" charset="0"/>
              <a:buChar char="•"/>
            </a:pPr>
            <a:r>
              <a:rPr lang="en-US" b="1" dirty="0"/>
              <a:t>CLEAN Boots or shoe treads, gardening tool,  vehicles, ATV wheels</a:t>
            </a:r>
          </a:p>
          <a:p>
            <a:r>
              <a:rPr lang="en-US" b="1" dirty="0"/>
              <a:t>	 to avoid transmission of cocoons. </a:t>
            </a:r>
          </a:p>
          <a:p>
            <a:endParaRPr lang="en-US" b="1" dirty="0"/>
          </a:p>
          <a:p>
            <a:pPr marL="285750" indent="-285750">
              <a:buFont typeface="Arial" panose="020B0604020202020204" pitchFamily="34" charset="0"/>
              <a:buChar char="•"/>
            </a:pPr>
            <a:r>
              <a:rPr lang="en-US" b="1" dirty="0"/>
              <a:t>Brush off dirt. Soak tools in Soap and water. Sanitize with 2 tsp Clorox in 1 gallon H2O. Let tools soak for 10 minutes. Dry thoroughly.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Use different tools to dig up &amp; pot plants.</a:t>
            </a:r>
          </a:p>
          <a:p>
            <a:r>
              <a:rPr lang="en-US" b="1" dirty="0"/>
              <a:t>      </a:t>
            </a:r>
            <a:r>
              <a:rPr lang="en-US" b="1" u="sng" dirty="0"/>
              <a:t>Sterilize pots </a:t>
            </a:r>
            <a:r>
              <a:rPr lang="en-US" b="1" dirty="0"/>
              <a:t>in Bleach for 10 minutes</a:t>
            </a:r>
          </a:p>
          <a:p>
            <a:pPr marL="285750" indent="-285750">
              <a:buFont typeface="Arial" panose="020B0604020202020204" pitchFamily="34" charset="0"/>
              <a:buChar char="•"/>
            </a:pPr>
            <a:endParaRPr lang="en-US" b="1" dirty="0"/>
          </a:p>
          <a:p>
            <a:endParaRPr lang="en-US" b="1" dirty="0"/>
          </a:p>
          <a:p>
            <a:pPr marL="285750" indent="-285750">
              <a:buFont typeface="Arial" panose="020B0604020202020204" pitchFamily="34" charset="0"/>
              <a:buChar char="•"/>
            </a:pPr>
            <a:r>
              <a:rPr lang="en-US" b="1" dirty="0"/>
              <a:t>Avoid purchasing jumping worms for bait</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b="1" dirty="0"/>
              <a:t>After potting, DO NOT store pots on gardens or lawns where they can pick up eggs or worms. Place on tarp, shelves, deck, etc.</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sz="500" b="1" dirty="0"/>
          </a:p>
          <a:p>
            <a:pPr marL="285750" indent="-285750">
              <a:buFont typeface="Arial" panose="020B0604020202020204" pitchFamily="34" charset="0"/>
              <a:buChar char="•"/>
            </a:pPr>
            <a:r>
              <a:rPr lang="en-US" b="1" dirty="0"/>
              <a:t>Propagate via seeds and stem cuttings whenever possible (rather than plant division or root cuttings)</a:t>
            </a:r>
            <a:endParaRPr lang="en-US" dirty="0"/>
          </a:p>
        </p:txBody>
      </p:sp>
      <p:sp>
        <p:nvSpPr>
          <p:cNvPr id="5" name="Rectangle 4"/>
          <p:cNvSpPr/>
          <p:nvPr/>
        </p:nvSpPr>
        <p:spPr>
          <a:xfrm>
            <a:off x="2057400" y="304800"/>
            <a:ext cx="4572000" cy="538609"/>
          </a:xfrm>
          <a:prstGeom prst="rect">
            <a:avLst/>
          </a:prstGeom>
          <a:solidFill>
            <a:srgbClr val="FFFFCC"/>
          </a:solidFill>
          <a:ln w="19050">
            <a:solidFill>
              <a:schemeClr val="tx1"/>
            </a:solidFill>
          </a:ln>
        </p:spPr>
        <p:txBody>
          <a:bodyPr>
            <a:spAutoFit/>
          </a:bodyPr>
          <a:lstStyle/>
          <a:p>
            <a:pPr algn="ctr"/>
            <a:r>
              <a:rPr lang="en-US" sz="2800" dirty="0">
                <a:ln w="9525">
                  <a:solidFill>
                    <a:schemeClr val="tx1"/>
                  </a:solidFill>
                </a:ln>
                <a:solidFill>
                  <a:srgbClr val="C00000"/>
                </a:solidFill>
              </a:rPr>
              <a:t>PREVENTION</a:t>
            </a:r>
          </a:p>
          <a:p>
            <a:pPr algn="ctr"/>
            <a:endParaRPr lang="en-US" sz="100" dirty="0"/>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614449" y="2590800"/>
            <a:ext cx="1345049" cy="210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734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216876"/>
            <a:ext cx="6096000" cy="5109091"/>
          </a:xfrm>
          <a:prstGeom prst="rect">
            <a:avLst/>
          </a:prstGeom>
          <a:solidFill>
            <a:srgbClr val="FFFFCC"/>
          </a:solidFill>
          <a:ln w="12700">
            <a:solidFill>
              <a:schemeClr val="tx1"/>
            </a:solidFill>
          </a:ln>
        </p:spPr>
        <p:txBody>
          <a:bodyPr wrap="square" rtlCol="0">
            <a:spAutoFit/>
          </a:bodyPr>
          <a:lstStyle/>
          <a:p>
            <a:pPr algn="ctr"/>
            <a:r>
              <a:rPr lang="en-US" sz="4000" b="1" dirty="0">
                <a:solidFill>
                  <a:srgbClr val="00CC99"/>
                </a:solidFill>
              </a:rPr>
              <a:t>STOP THE SPREAD</a:t>
            </a:r>
          </a:p>
          <a:p>
            <a:pPr algn="ctr"/>
            <a:r>
              <a:rPr lang="en-US" sz="2400" b="1" dirty="0">
                <a:solidFill>
                  <a:srgbClr val="00CC99"/>
                </a:solidFill>
              </a:rPr>
              <a:t>Think Out of the Box</a:t>
            </a:r>
          </a:p>
          <a:p>
            <a:pPr algn="ctr"/>
            <a:endParaRPr lang="en-US" sz="2000" b="1" dirty="0">
              <a:solidFill>
                <a:srgbClr val="00CC99"/>
              </a:solidFill>
            </a:endParaRPr>
          </a:p>
          <a:p>
            <a:pPr algn="ctr"/>
            <a:r>
              <a:rPr lang="en-US" sz="3200" b="1" dirty="0">
                <a:solidFill>
                  <a:srgbClr val="00CC99"/>
                </a:solidFill>
              </a:rPr>
              <a:t> </a:t>
            </a:r>
            <a:r>
              <a:rPr lang="en-US" sz="2000" b="1" dirty="0">
                <a:solidFill>
                  <a:srgbClr val="00CC99"/>
                </a:solidFill>
              </a:rPr>
              <a:t>		   </a:t>
            </a:r>
            <a:r>
              <a:rPr lang="en-US" sz="2000" b="1" dirty="0">
                <a:solidFill>
                  <a:srgbClr val="996633"/>
                </a:solidFill>
              </a:rPr>
              <a:t>Cover feet with  PLASTIC BAGS, using  		  TAPE at the ankle to keep them on 	                     while in the garden. Bags should be</a:t>
            </a:r>
          </a:p>
          <a:p>
            <a:pPr algn="ctr"/>
            <a:r>
              <a:rPr lang="en-US" sz="2000" b="1" dirty="0">
                <a:solidFill>
                  <a:srgbClr val="996633"/>
                </a:solidFill>
              </a:rPr>
              <a:t>  		    turned inside out after wearing and 	   disposed of in the garbage. </a:t>
            </a:r>
          </a:p>
          <a:p>
            <a:pPr algn="ctr"/>
            <a:endParaRPr lang="en-US" sz="2000" b="1" dirty="0">
              <a:solidFill>
                <a:srgbClr val="996633"/>
              </a:solidFill>
            </a:endParaRPr>
          </a:p>
          <a:p>
            <a:pPr algn="ctr"/>
            <a:endParaRPr lang="en-US" sz="2000" b="1" dirty="0">
              <a:solidFill>
                <a:srgbClr val="996633"/>
              </a:solidFill>
            </a:endParaRPr>
          </a:p>
          <a:p>
            <a:pPr algn="ctr"/>
            <a:r>
              <a:rPr lang="en-US" sz="2200" b="1" dirty="0">
                <a:solidFill>
                  <a:srgbClr val="996633"/>
                </a:solidFill>
              </a:rPr>
              <a:t>TALK WITH YOUR LANDSCAPERS and NURSURIES.</a:t>
            </a:r>
          </a:p>
          <a:p>
            <a:pPr algn="ctr"/>
            <a:endParaRPr lang="en-US" sz="2000" b="1" dirty="0">
              <a:solidFill>
                <a:srgbClr val="996633"/>
              </a:solidFill>
            </a:endParaRPr>
          </a:p>
          <a:p>
            <a:pPr algn="ctr"/>
            <a:r>
              <a:rPr lang="en-US" sz="2000" b="1" dirty="0">
                <a:solidFill>
                  <a:srgbClr val="996633"/>
                </a:solidFill>
              </a:rPr>
              <a:t> </a:t>
            </a:r>
            <a:r>
              <a:rPr lang="en-US" sz="2400" b="1" dirty="0">
                <a:solidFill>
                  <a:srgbClr val="996633"/>
                </a:solidFill>
              </a:rPr>
              <a:t>What are  they doing about Jumping Worms?</a:t>
            </a:r>
          </a:p>
          <a:p>
            <a:pPr algn="ctr"/>
            <a:endParaRPr lang="en-US" sz="2400" b="1" dirty="0">
              <a:solidFill>
                <a:srgbClr val="996633"/>
              </a:solidFill>
            </a:endParaRPr>
          </a:p>
        </p:txBody>
      </p:sp>
      <p:pic>
        <p:nvPicPr>
          <p:cNvPr id="3074" name="Picture 2" descr="1,200+ Sherlock Holmes Illustrations, Royalty-Free Vector Graphic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59118">
            <a:off x="462165" y="191171"/>
            <a:ext cx="1752600" cy="260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5791200"/>
            <a:ext cx="8534400" cy="861774"/>
          </a:xfrm>
          <a:prstGeom prst="rect">
            <a:avLst/>
          </a:prstGeom>
          <a:solidFill>
            <a:srgbClr val="FFFFCC"/>
          </a:solidFill>
          <a:ln w="9525">
            <a:solidFill>
              <a:schemeClr val="tx1"/>
            </a:solidFill>
          </a:ln>
        </p:spPr>
        <p:txBody>
          <a:bodyPr wrap="square">
            <a:spAutoFit/>
          </a:bodyPr>
          <a:lstStyle/>
          <a:p>
            <a:r>
              <a:rPr lang="en-US" sz="2600" b="1" dirty="0"/>
              <a:t>REMEMBER: </a:t>
            </a:r>
            <a:r>
              <a:rPr lang="en-US" sz="2400" b="1" dirty="0"/>
              <a:t>Raking or blowing leaves can move</a:t>
            </a:r>
          </a:p>
          <a:p>
            <a:r>
              <a:rPr lang="en-US" sz="2400" b="1" dirty="0"/>
              <a:t>		 		and concentrate egg sacks (cocoons</a:t>
            </a:r>
            <a:r>
              <a:rPr lang="en-US" sz="2000" b="1"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659" y="1491333"/>
            <a:ext cx="1814513" cy="215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023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78410"/>
            <a:ext cx="8001000" cy="3323987"/>
          </a:xfrm>
          <a:prstGeom prst="rect">
            <a:avLst/>
          </a:prstGeom>
          <a:ln w="6350">
            <a:solidFill>
              <a:schemeClr val="accent3">
                <a:lumMod val="20000"/>
                <a:lumOff val="80000"/>
              </a:schemeClr>
            </a:solidFill>
          </a:ln>
        </p:spPr>
        <p:txBody>
          <a:bodyPr wrap="square">
            <a:spAutoFit/>
          </a:bodyPr>
          <a:lstStyle/>
          <a:p>
            <a:pPr algn="ctr"/>
            <a:r>
              <a:rPr lang="en-US" sz="2800" b="1" u="sng" dirty="0"/>
              <a:t>PLANTING TIME</a:t>
            </a:r>
            <a:endParaRPr lang="en-US" sz="2800" dirty="0"/>
          </a:p>
          <a:p>
            <a:pPr marL="285750" indent="-285750">
              <a:buFont typeface="Arial" panose="020B0604020202020204" pitchFamily="34" charset="0"/>
              <a:buChar char="•"/>
            </a:pPr>
            <a:endParaRPr lang="en-US" dirty="0"/>
          </a:p>
          <a:p>
            <a:r>
              <a:rPr lang="en-US" dirty="0"/>
              <a:t> </a:t>
            </a:r>
            <a:r>
              <a:rPr lang="en-US" sz="2200" b="1" dirty="0">
                <a:solidFill>
                  <a:srgbClr val="C00000"/>
                </a:solidFill>
              </a:rPr>
              <a:t>AVOID PLANTING  in summer </a:t>
            </a:r>
            <a:r>
              <a:rPr lang="en-US" sz="2000" b="1" dirty="0"/>
              <a:t>when Jumping Worm are most plentiful </a:t>
            </a:r>
          </a:p>
          <a:p>
            <a:r>
              <a:rPr lang="en-US" b="1" dirty="0"/>
              <a:t> </a:t>
            </a:r>
          </a:p>
          <a:p>
            <a:r>
              <a:rPr lang="en-US" dirty="0"/>
              <a:t>	</a:t>
            </a:r>
            <a:r>
              <a:rPr lang="en-US" sz="2400" b="1" dirty="0">
                <a:solidFill>
                  <a:srgbClr val="00B050"/>
                </a:solidFill>
              </a:rPr>
              <a:t>PLANT IN SPRING </a:t>
            </a:r>
            <a:r>
              <a:rPr lang="en-US" b="1" dirty="0"/>
              <a:t>before Jumping Worms Mature.</a:t>
            </a:r>
          </a:p>
          <a:p>
            <a:endParaRPr lang="en-US" b="1" dirty="0"/>
          </a:p>
          <a:p>
            <a:r>
              <a:rPr lang="en-US" dirty="0"/>
              <a:t>	</a:t>
            </a:r>
            <a:r>
              <a:rPr lang="en-US" b="1" dirty="0"/>
              <a:t> </a:t>
            </a:r>
            <a:r>
              <a:rPr lang="en-US" sz="2400" b="1" dirty="0">
                <a:solidFill>
                  <a:schemeClr val="accent6">
                    <a:lumMod val="75000"/>
                  </a:schemeClr>
                </a:solidFill>
              </a:rPr>
              <a:t>PLANT TREES IN FALL</a:t>
            </a:r>
            <a:r>
              <a:rPr lang="en-US" b="1" dirty="0">
                <a:solidFill>
                  <a:schemeClr val="accent6">
                    <a:lumMod val="75000"/>
                  </a:schemeClr>
                </a:solidFill>
              </a:rPr>
              <a:t> </a:t>
            </a:r>
            <a:r>
              <a:rPr lang="en-US" sz="2000" b="1" dirty="0"/>
              <a:t>to allow to establish when Jumping 	Worm populations  start to decline</a:t>
            </a:r>
          </a:p>
          <a:p>
            <a:r>
              <a:rPr lang="en-US" dirty="0"/>
              <a:t>	</a:t>
            </a:r>
          </a:p>
          <a:p>
            <a:r>
              <a:rPr lang="en-US" sz="2000" b="1" dirty="0"/>
              <a:t>	Water WELL</a:t>
            </a:r>
          </a:p>
        </p:txBody>
      </p:sp>
      <p:sp>
        <p:nvSpPr>
          <p:cNvPr id="3" name="Rectangle 2"/>
          <p:cNvSpPr/>
          <p:nvPr/>
        </p:nvSpPr>
        <p:spPr>
          <a:xfrm>
            <a:off x="228600" y="4445102"/>
            <a:ext cx="8610600" cy="2031325"/>
          </a:xfrm>
          <a:prstGeom prst="rect">
            <a:avLst/>
          </a:prstGeom>
          <a:noFill/>
          <a:ln>
            <a:solidFill>
              <a:schemeClr val="tx1"/>
            </a:solidFill>
          </a:ln>
        </p:spPr>
        <p:txBody>
          <a:bodyPr wrap="square">
            <a:spAutoFit/>
          </a:bodyPr>
          <a:lstStyle/>
          <a:p>
            <a:r>
              <a:rPr lang="en-US" sz="2400" dirty="0"/>
              <a:t>     </a:t>
            </a:r>
            <a:r>
              <a:rPr lang="en-US" sz="2400" u="sng" dirty="0"/>
              <a:t> </a:t>
            </a:r>
            <a:r>
              <a:rPr lang="en-US" sz="2400" b="1" u="sng" dirty="0"/>
              <a:t>Plant  NATIVE SPECIES   </a:t>
            </a:r>
            <a:r>
              <a:rPr lang="en-US" b="1" dirty="0"/>
              <a:t>that are drought tolerant and have deeper roots. 	</a:t>
            </a:r>
            <a:r>
              <a:rPr lang="en-US" dirty="0"/>
              <a:t>Native grasses, groundcovers and other perennials </a:t>
            </a:r>
          </a:p>
          <a:p>
            <a:r>
              <a:rPr lang="en-US" dirty="0"/>
              <a:t> 	thickly planted, showed some signs of success in invaded soils.</a:t>
            </a:r>
          </a:p>
          <a:p>
            <a:pPr algn="ctr"/>
            <a:endParaRPr lang="en-US" dirty="0"/>
          </a:p>
          <a:p>
            <a:r>
              <a:rPr lang="en-US" dirty="0"/>
              <a:t>       </a:t>
            </a:r>
            <a:r>
              <a:rPr lang="en-US" sz="2200" b="1" u="sng" dirty="0"/>
              <a:t>If plants are not doing well</a:t>
            </a:r>
            <a:r>
              <a:rPr lang="en-US" sz="2400" b="1" dirty="0"/>
              <a:t>,  </a:t>
            </a:r>
            <a:r>
              <a:rPr lang="en-US" sz="2200" b="1" dirty="0"/>
              <a:t>inspect the roots and remove</a:t>
            </a:r>
          </a:p>
          <a:p>
            <a:r>
              <a:rPr lang="en-US" sz="2200" b="1" dirty="0"/>
              <a:t>      &amp; destroy any Jumping Worms and cocoons.</a:t>
            </a:r>
          </a:p>
        </p:txBody>
      </p:sp>
      <p:sp>
        <p:nvSpPr>
          <p:cNvPr id="5" name="TextBox 4"/>
          <p:cNvSpPr txBox="1"/>
          <p:nvPr/>
        </p:nvSpPr>
        <p:spPr>
          <a:xfrm>
            <a:off x="762000" y="432079"/>
            <a:ext cx="2042547" cy="646331"/>
          </a:xfrm>
          <a:prstGeom prst="rect">
            <a:avLst/>
          </a:prstGeom>
          <a:noFill/>
        </p:spPr>
        <p:txBody>
          <a:bodyPr wrap="none" rtlCol="0">
            <a:spAutoFit/>
          </a:bodyPr>
          <a:lstStyle/>
          <a:p>
            <a:r>
              <a:rPr lang="en-US" sz="3600" b="1" dirty="0">
                <a:solidFill>
                  <a:srgbClr val="996633"/>
                </a:solidFill>
              </a:rPr>
              <a:t>MORE……</a:t>
            </a:r>
          </a:p>
        </p:txBody>
      </p:sp>
      <p:pic>
        <p:nvPicPr>
          <p:cNvPr id="4098" name="Picture 2"/>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9800" y="76200"/>
            <a:ext cx="1723292" cy="15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667000" y="6503223"/>
            <a:ext cx="6339453" cy="261610"/>
          </a:xfrm>
          <a:prstGeom prst="rect">
            <a:avLst/>
          </a:prstGeom>
        </p:spPr>
        <p:txBody>
          <a:bodyPr wrap="square">
            <a:spAutoFit/>
          </a:bodyPr>
          <a:lstStyle/>
          <a:p>
            <a:pPr algn="r"/>
            <a:r>
              <a:rPr lang="en-US" sz="1100" dirty="0"/>
              <a:t>JWs-information-Dealing-with-infestations-in-your-garden.pdf</a:t>
            </a:r>
          </a:p>
        </p:txBody>
      </p:sp>
    </p:spTree>
    <p:extLst>
      <p:ext uri="{BB962C8B-B14F-4D97-AF65-F5344CB8AC3E}">
        <p14:creationId xmlns:p14="http://schemas.microsoft.com/office/powerpoint/2010/main" val="302069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EB794-27AE-FD63-8AE0-78D879E2C98C}"/>
              </a:ext>
            </a:extLst>
          </p:cNvPr>
          <p:cNvSpPr txBox="1"/>
          <p:nvPr/>
        </p:nvSpPr>
        <p:spPr>
          <a:xfrm>
            <a:off x="209376" y="1307699"/>
            <a:ext cx="8782224" cy="5293757"/>
          </a:xfrm>
          <a:prstGeom prst="rect">
            <a:avLst/>
          </a:prstGeom>
          <a:noFill/>
          <a:ln w="12700">
            <a:solidFill>
              <a:schemeClr val="tx1"/>
            </a:solidFill>
          </a:ln>
        </p:spPr>
        <p:txBody>
          <a:bodyPr wrap="square" rtlCol="0">
            <a:spAutoFit/>
          </a:bodyPr>
          <a:lstStyle/>
          <a:p>
            <a:endParaRPr lang="en-US" dirty="0"/>
          </a:p>
          <a:p>
            <a:pPr marL="285750" indent="-285750">
              <a:buFont typeface="Arial" panose="020B0604020202020204" pitchFamily="34" charset="0"/>
              <a:buChar char="•"/>
            </a:pPr>
            <a:r>
              <a:rPr lang="en-US" sz="2400" b="1" dirty="0">
                <a:solidFill>
                  <a:srgbClr val="C00000"/>
                </a:solidFill>
              </a:rPr>
              <a:t>COLLECT &amp; PUT THEM IN A ZIPLOC Bag &amp; leave in the sun</a:t>
            </a:r>
            <a:r>
              <a:rPr lang="en-US" sz="2400" b="1" dirty="0"/>
              <a:t> </a:t>
            </a:r>
          </a:p>
          <a:p>
            <a:r>
              <a:rPr lang="en-US" sz="2400" b="1" dirty="0"/>
              <a:t>	</a:t>
            </a:r>
            <a:r>
              <a:rPr lang="en-US" b="1" dirty="0"/>
              <a:t>for 10 minutes </a:t>
            </a:r>
            <a:r>
              <a:rPr lang="en-US" sz="2000" b="1" dirty="0"/>
              <a:t>to kill them or drown in soapy water. </a:t>
            </a:r>
          </a:p>
          <a:p>
            <a:r>
              <a:rPr lang="en-US" sz="2000" b="1" dirty="0"/>
              <a:t>    	 Seal bags &amp; dispose of worms in the trash</a:t>
            </a:r>
          </a:p>
          <a:p>
            <a:r>
              <a:rPr lang="en-US" sz="2000" b="1" dirty="0"/>
              <a:t>	 </a:t>
            </a:r>
            <a:r>
              <a:rPr lang="en-US" sz="2000" b="1" dirty="0">
                <a:solidFill>
                  <a:srgbClr val="C00000"/>
                </a:solidFill>
              </a:rPr>
              <a:t>DO NOT</a:t>
            </a:r>
            <a:r>
              <a:rPr lang="en-US" sz="2000" b="1" dirty="0"/>
              <a:t> put in your compost.</a:t>
            </a:r>
          </a:p>
          <a:p>
            <a:pPr marL="285750" indent="-285750">
              <a:buFont typeface="Arial" panose="020B0604020202020204" pitchFamily="34" charset="0"/>
              <a:buChar char="•"/>
            </a:pPr>
            <a:endParaRPr lang="en-US" sz="2400" b="1" dirty="0"/>
          </a:p>
          <a:p>
            <a:pPr algn="ctr"/>
            <a:r>
              <a:rPr lang="en-US" sz="2800" b="1" dirty="0"/>
              <a:t>How to Kill the worms and the egg cocoons.</a:t>
            </a:r>
          </a:p>
          <a:p>
            <a:pPr marL="285750" indent="-285750">
              <a:buFont typeface="Arial" panose="020B0604020202020204" pitchFamily="34" charset="0"/>
              <a:buChar char="•"/>
            </a:pPr>
            <a:r>
              <a:rPr lang="en-US" sz="2000" b="1" dirty="0"/>
              <a:t>Place a plastic or a tarp under your soil, manure or mulch </a:t>
            </a:r>
            <a:r>
              <a:rPr lang="en-US" sz="2000" b="1" u="sng" dirty="0"/>
              <a:t>with plenty of uncovered plastic on the outer edges</a:t>
            </a:r>
            <a:r>
              <a:rPr lang="en-US" sz="2000" b="1" dirty="0"/>
              <a:t>, in a SUNNY LOCATION</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2000" b="1" dirty="0"/>
              <a:t>Cover with </a:t>
            </a:r>
            <a:r>
              <a:rPr lang="en-US" sz="2000" b="1" u="sng" dirty="0"/>
              <a:t>clear plastic</a:t>
            </a:r>
            <a:r>
              <a:rPr lang="en-US" sz="2000" b="1" dirty="0"/>
              <a:t>  (1.5 to 2 mils thick)*  This is called Solarization </a:t>
            </a:r>
          </a:p>
          <a:p>
            <a:pPr marL="285750" indent="-285750">
              <a:buFont typeface="Arial" panose="020B0604020202020204" pitchFamily="34" charset="0"/>
              <a:buChar char="•"/>
            </a:pPr>
            <a:r>
              <a:rPr lang="en-US" sz="2000" b="1" dirty="0"/>
              <a:t>Tack the plastic down tightly  so that the worms cannot get in or out</a:t>
            </a:r>
          </a:p>
          <a:p>
            <a:pPr marL="285750" indent="-285750">
              <a:buFont typeface="Arial" panose="020B0604020202020204" pitchFamily="34" charset="0"/>
              <a:buChar char="•"/>
            </a:pPr>
            <a:r>
              <a:rPr lang="en-US" sz="2000" b="1" dirty="0"/>
              <a:t>Leave for 2-3 week or until the</a:t>
            </a:r>
            <a:r>
              <a:rPr lang="en-US" sz="2000" dirty="0"/>
              <a:t> </a:t>
            </a:r>
            <a:endParaRPr lang="en-US" sz="2000" b="1" dirty="0"/>
          </a:p>
          <a:p>
            <a:r>
              <a:rPr lang="en-US" sz="2400" b="1" dirty="0">
                <a:solidFill>
                  <a:srgbClr val="C00000"/>
                </a:solidFill>
              </a:rPr>
              <a:t>Temperature is  105⁰ or higher For THREE DAYS in Spring or Summer</a:t>
            </a:r>
          </a:p>
          <a:p>
            <a:pPr marL="285750" indent="-285750">
              <a:buFont typeface="Arial" panose="020B0604020202020204" pitchFamily="34" charset="0"/>
              <a:buChar char="•"/>
            </a:pPr>
            <a:endParaRPr lang="en-US" sz="2400" b="1" dirty="0">
              <a:solidFill>
                <a:srgbClr val="C00000"/>
              </a:solidFill>
            </a:endParaRPr>
          </a:p>
          <a:p>
            <a:r>
              <a:rPr lang="en-US" sz="1400" b="1" dirty="0"/>
              <a:t>* rolls of 1 to 4 mil "painter's" plastic are available at larger hardware stores.  These should last for the solarization period without  breaking down.   </a:t>
            </a:r>
            <a:endParaRPr lang="en-US" dirty="0"/>
          </a:p>
        </p:txBody>
      </p:sp>
      <p:sp>
        <p:nvSpPr>
          <p:cNvPr id="3" name="TextBox 2"/>
          <p:cNvSpPr txBox="1"/>
          <p:nvPr/>
        </p:nvSpPr>
        <p:spPr>
          <a:xfrm>
            <a:off x="1371600" y="448751"/>
            <a:ext cx="6279668" cy="646331"/>
          </a:xfrm>
          <a:prstGeom prst="rect">
            <a:avLst/>
          </a:prstGeom>
          <a:noFill/>
          <a:ln w="12700">
            <a:solidFill>
              <a:schemeClr val="tx1"/>
            </a:solidFill>
          </a:ln>
        </p:spPr>
        <p:txBody>
          <a:bodyPr wrap="none" rtlCol="0">
            <a:spAutoFit/>
          </a:bodyPr>
          <a:lstStyle/>
          <a:p>
            <a:pPr algn="ctr"/>
            <a:r>
              <a:rPr lang="en-US" sz="3200" b="1" dirty="0"/>
              <a:t>WHEN YOU </a:t>
            </a:r>
            <a:r>
              <a:rPr lang="en-US" sz="3200" b="1" dirty="0">
                <a:ln w="6350">
                  <a:solidFill>
                    <a:schemeClr val="tx1"/>
                  </a:solidFill>
                </a:ln>
              </a:rPr>
              <a:t>FIND</a:t>
            </a:r>
            <a:r>
              <a:rPr lang="en-US" sz="3200" b="1" dirty="0"/>
              <a:t> JUMPING WORMS</a:t>
            </a:r>
          </a:p>
          <a:p>
            <a:pPr algn="ctr"/>
            <a:endParaRPr lang="en-US" sz="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6136"/>
            <a:ext cx="1071563"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05188"/>
            <a:ext cx="9525" cy="4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557588"/>
            <a:ext cx="9525" cy="4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3714750"/>
            <a:ext cx="7937"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4382" y="0"/>
            <a:ext cx="914400" cy="30194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2285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27" y="1371600"/>
            <a:ext cx="8077200" cy="5386090"/>
          </a:xfrm>
          <a:prstGeom prst="rect">
            <a:avLst/>
          </a:prstGeom>
          <a:solidFill>
            <a:srgbClr val="FFFFCC"/>
          </a:solidFill>
        </p:spPr>
        <p:txBody>
          <a:bodyPr wrap="square">
            <a:spAutoFit/>
          </a:bodyPr>
          <a:lstStyle/>
          <a:p>
            <a:r>
              <a:rPr lang="en-US" sz="2000" b="1" dirty="0"/>
              <a:t>that follows the  “</a:t>
            </a:r>
            <a:r>
              <a:rPr lang="en-US" sz="2000" b="1" dirty="0">
                <a:solidFill>
                  <a:srgbClr val="996633"/>
                </a:solidFill>
              </a:rPr>
              <a:t>process for further </a:t>
            </a:r>
          </a:p>
          <a:p>
            <a:r>
              <a:rPr lang="en-US" sz="2000" b="1" dirty="0">
                <a:solidFill>
                  <a:srgbClr val="996633"/>
                </a:solidFill>
              </a:rPr>
              <a:t>reducing  pathogens</a:t>
            </a:r>
            <a:r>
              <a:rPr lang="en-US" sz="2000" b="1" dirty="0"/>
              <a:t>”  in </a:t>
            </a:r>
          </a:p>
          <a:p>
            <a:r>
              <a:rPr lang="en-US" sz="2000" b="1" dirty="0"/>
              <a:t>preparing compost, potting soil</a:t>
            </a:r>
          </a:p>
          <a:p>
            <a:endParaRPr lang="en-US" dirty="0"/>
          </a:p>
          <a:p>
            <a:endParaRPr lang="en-US" dirty="0"/>
          </a:p>
          <a:p>
            <a:r>
              <a:rPr lang="en-US" dirty="0"/>
              <a:t>  </a:t>
            </a:r>
            <a:r>
              <a:rPr lang="en-US" sz="2100" b="1" dirty="0">
                <a:solidFill>
                  <a:srgbClr val="C00000"/>
                </a:solidFill>
              </a:rPr>
              <a:t>The compost/soil should reach</a:t>
            </a:r>
          </a:p>
          <a:p>
            <a:r>
              <a:rPr lang="en-US" sz="2100" b="1" dirty="0">
                <a:solidFill>
                  <a:srgbClr val="C00000"/>
                </a:solidFill>
              </a:rPr>
              <a:t> temperatures between 104-151° </a:t>
            </a:r>
          </a:p>
          <a:p>
            <a:r>
              <a:rPr lang="en-US" dirty="0"/>
              <a:t>  </a:t>
            </a:r>
          </a:p>
          <a:p>
            <a:endParaRPr lang="en-US" dirty="0"/>
          </a:p>
          <a:p>
            <a:r>
              <a:rPr lang="en-US" b="1" dirty="0">
                <a:solidFill>
                  <a:srgbClr val="996633"/>
                </a:solidFill>
              </a:rPr>
              <a:t>The piles should be turned on a regular </a:t>
            </a:r>
          </a:p>
          <a:p>
            <a:r>
              <a:rPr lang="en-US" b="1" dirty="0">
                <a:solidFill>
                  <a:srgbClr val="996633"/>
                </a:solidFill>
              </a:rPr>
              <a:t>Schedule.</a:t>
            </a:r>
          </a:p>
          <a:p>
            <a:endParaRPr lang="en-US" dirty="0">
              <a:solidFill>
                <a:srgbClr val="C00000"/>
              </a:solidFill>
            </a:endParaRPr>
          </a:p>
          <a:p>
            <a:r>
              <a:rPr lang="en-US" b="1" dirty="0">
                <a:solidFill>
                  <a:srgbClr val="C00000"/>
                </a:solidFill>
              </a:rPr>
              <a:t>THIS PROCESS:   </a:t>
            </a:r>
            <a:r>
              <a:rPr lang="en-US" b="1" dirty="0">
                <a:solidFill>
                  <a:srgbClr val="996633"/>
                </a:solidFill>
              </a:rPr>
              <a:t>is most likely to </a:t>
            </a:r>
          </a:p>
          <a:p>
            <a:endParaRPr lang="en-US" b="1" dirty="0">
              <a:solidFill>
                <a:srgbClr val="996633"/>
              </a:solidFill>
              <a:latin typeface="Arial Black" panose="020B0A04020102020204" pitchFamily="34" charset="0"/>
            </a:endParaRPr>
          </a:p>
          <a:p>
            <a:r>
              <a:rPr lang="en-US" sz="2000" b="1" dirty="0">
                <a:solidFill>
                  <a:srgbClr val="996633"/>
                </a:solidFill>
                <a:latin typeface="Arial Black" panose="020B0A04020102020204" pitchFamily="34" charset="0"/>
              </a:rPr>
              <a:t>KILL JUMPING WORMS </a:t>
            </a:r>
          </a:p>
          <a:p>
            <a:r>
              <a:rPr lang="en-US" sz="2000" b="1" dirty="0">
                <a:solidFill>
                  <a:srgbClr val="996633"/>
                </a:solidFill>
                <a:latin typeface="Arial Black" panose="020B0A04020102020204" pitchFamily="34" charset="0"/>
              </a:rPr>
              <a:t> 	AND THEIR EGGS </a:t>
            </a:r>
          </a:p>
          <a:p>
            <a:endParaRPr lang="en-US" sz="2000" b="1" dirty="0">
              <a:solidFill>
                <a:srgbClr val="996633"/>
              </a:solidFill>
              <a:latin typeface="Arial Black" panose="020B0A04020102020204" pitchFamily="34" charset="0"/>
            </a:endParaRPr>
          </a:p>
          <a:p>
            <a:endParaRPr lang="en-US" sz="2000" b="1" dirty="0">
              <a:solidFill>
                <a:srgbClr val="996633"/>
              </a:solidFill>
              <a:latin typeface="Arial Black" panose="020B0A04020102020204" pitchFamily="34" charset="0"/>
            </a:endParaRPr>
          </a:p>
        </p:txBody>
      </p:sp>
      <p:pic>
        <p:nvPicPr>
          <p:cNvPr id="3" name="Picture 2"/>
          <p:cNvPicPr/>
          <p:nvPr/>
        </p:nvPicPr>
        <p:blipFill>
          <a:blip r:embed="rId2"/>
          <a:stretch>
            <a:fillRect/>
          </a:stretch>
        </p:blipFill>
        <p:spPr>
          <a:xfrm>
            <a:off x="4591259" y="1212501"/>
            <a:ext cx="4422949" cy="5257800"/>
          </a:xfrm>
          <a:prstGeom prst="rect">
            <a:avLst/>
          </a:prstGeom>
        </p:spPr>
      </p:pic>
      <p:sp>
        <p:nvSpPr>
          <p:cNvPr id="4" name="Rectangle 3"/>
          <p:cNvSpPr/>
          <p:nvPr/>
        </p:nvSpPr>
        <p:spPr>
          <a:xfrm>
            <a:off x="914400" y="485745"/>
            <a:ext cx="7687104" cy="400110"/>
          </a:xfrm>
          <a:prstGeom prst="rect">
            <a:avLst/>
          </a:prstGeom>
          <a:solidFill>
            <a:schemeClr val="bg1">
              <a:lumMod val="95000"/>
            </a:schemeClr>
          </a:solidFill>
          <a:ln w="9525">
            <a:solidFill>
              <a:schemeClr val="tx1"/>
            </a:solidFill>
          </a:ln>
        </p:spPr>
        <p:txBody>
          <a:bodyPr wrap="none">
            <a:spAutoFit/>
          </a:bodyPr>
          <a:lstStyle/>
          <a:p>
            <a:r>
              <a:rPr lang="en-US" sz="2000" b="1" dirty="0">
                <a:solidFill>
                  <a:srgbClr val="C00000"/>
                </a:solidFill>
                <a:latin typeface="Arial Black" panose="020B0A04020102020204" pitchFamily="34" charset="0"/>
              </a:rPr>
              <a:t>LOOK FOR A COMPOST/POTTING SOURCE SUPPLIER </a:t>
            </a:r>
          </a:p>
        </p:txBody>
      </p:sp>
    </p:spTree>
    <p:extLst>
      <p:ext uri="{BB962C8B-B14F-4D97-AF65-F5344CB8AC3E}">
        <p14:creationId xmlns:p14="http://schemas.microsoft.com/office/powerpoint/2010/main" val="166001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971800" y="502140"/>
            <a:ext cx="3383281" cy="707886"/>
          </a:xfrm>
          <a:prstGeom prst="rect">
            <a:avLst/>
          </a:prstGeom>
          <a:noFill/>
          <a:ln w="19050">
            <a:solidFill>
              <a:schemeClr val="tx1"/>
            </a:solidFill>
          </a:ln>
        </p:spPr>
        <p:txBody>
          <a:bodyPr wrap="square" rtlCol="0">
            <a:spAutoFit/>
          </a:bodyPr>
          <a:lstStyle/>
          <a:p>
            <a:pPr algn="ctr"/>
            <a:r>
              <a:rPr lang="en-US" sz="4000" dirty="0">
                <a:solidFill>
                  <a:srgbClr val="FF0000"/>
                </a:solidFill>
              </a:rPr>
              <a:t>BEWARE</a:t>
            </a:r>
          </a:p>
        </p:txBody>
      </p:sp>
      <p:sp>
        <p:nvSpPr>
          <p:cNvPr id="4" name="Rectangle 3"/>
          <p:cNvSpPr/>
          <p:nvPr/>
        </p:nvSpPr>
        <p:spPr>
          <a:xfrm>
            <a:off x="685800" y="1905000"/>
            <a:ext cx="7315200" cy="3785652"/>
          </a:xfrm>
          <a:prstGeom prst="rect">
            <a:avLst/>
          </a:prstGeom>
        </p:spPr>
        <p:txBody>
          <a:bodyPr wrap="square">
            <a:spAutoFit/>
          </a:bodyPr>
          <a:lstStyle/>
          <a:p>
            <a:r>
              <a:rPr lang="en-US" sz="2400" b="1" dirty="0"/>
              <a:t>Composting materials above 105 degrees F can kill worms and their cocoons. </a:t>
            </a:r>
          </a:p>
          <a:p>
            <a:endParaRPr lang="en-US" sz="2400" b="1" dirty="0"/>
          </a:p>
          <a:p>
            <a:r>
              <a:rPr lang="en-US" sz="2400" b="1" dirty="0"/>
              <a:t>BUT</a:t>
            </a:r>
            <a:r>
              <a:rPr lang="en-US" sz="2400" dirty="0"/>
              <a:t>,  </a:t>
            </a:r>
            <a:r>
              <a:rPr lang="en-US" sz="2400" b="1" dirty="0">
                <a:solidFill>
                  <a:srgbClr val="C00000"/>
                </a:solidFill>
              </a:rPr>
              <a:t>IF THE  HEATED MATERIALS ARE STORED AFTER COOLING IN AN  UNPROTECTED SPACE,</a:t>
            </a:r>
          </a:p>
          <a:p>
            <a:endParaRPr lang="en-US" sz="2400" b="1" dirty="0">
              <a:solidFill>
                <a:srgbClr val="C00000"/>
              </a:solidFill>
            </a:endParaRPr>
          </a:p>
          <a:p>
            <a:r>
              <a:rPr lang="en-US" sz="2400" b="1" dirty="0"/>
              <a:t>these previously heated materials can also be re-infested by jumping worms if they are not stored in a  protective container.</a:t>
            </a:r>
          </a:p>
          <a:p>
            <a:endParaRPr lang="en-US" sz="2400" b="1" dirty="0"/>
          </a:p>
        </p:txBody>
      </p:sp>
    </p:spTree>
    <p:extLst>
      <p:ext uri="{BB962C8B-B14F-4D97-AF65-F5344CB8AC3E}">
        <p14:creationId xmlns:p14="http://schemas.microsoft.com/office/powerpoint/2010/main" val="416279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 y="304800"/>
            <a:ext cx="8763000" cy="6172200"/>
          </a:xfrm>
          <a:ln w="19050">
            <a:solidFill>
              <a:schemeClr val="tx1"/>
            </a:solidFill>
          </a:ln>
        </p:spPr>
        <p:txBody>
          <a:bodyPr>
            <a:normAutofit fontScale="25000" lnSpcReduction="20000"/>
          </a:bodyPr>
          <a:lstStyle/>
          <a:p>
            <a:endParaRPr lang="en-US" sz="6000" b="1" dirty="0"/>
          </a:p>
          <a:p>
            <a:r>
              <a:rPr lang="en-US" sz="8000" b="1" u="sng" dirty="0">
                <a:solidFill>
                  <a:srgbClr val="C00000"/>
                </a:solidFill>
              </a:rPr>
              <a:t>WGC GUIDELINES for PLANT SALE TO CONTROL</a:t>
            </a:r>
          </a:p>
          <a:p>
            <a:pPr algn="ctr"/>
            <a:r>
              <a:rPr lang="en-US" sz="8000" b="1" u="sng" dirty="0">
                <a:solidFill>
                  <a:srgbClr val="C00000"/>
                </a:solidFill>
              </a:rPr>
              <a:t>THE SPREAD OF JUMPING WORMS</a:t>
            </a:r>
          </a:p>
          <a:p>
            <a:pPr algn="ctr"/>
            <a:endParaRPr lang="en-US" sz="7200" b="1" dirty="0">
              <a:solidFill>
                <a:srgbClr val="33CC33"/>
              </a:solidFill>
            </a:endParaRPr>
          </a:p>
          <a:p>
            <a:r>
              <a:rPr lang="en-US" sz="7200" b="1" dirty="0"/>
              <a:t>	The Plant Sale is our biggest source of income &amp; supports our</a:t>
            </a:r>
          </a:p>
          <a:p>
            <a:r>
              <a:rPr lang="en-US" sz="7200" b="1" dirty="0"/>
              <a:t>	 programs.  We must ensure we are not responsible for spreading</a:t>
            </a:r>
          </a:p>
          <a:p>
            <a:r>
              <a:rPr lang="en-US" sz="7200" b="1" dirty="0"/>
              <a:t>	 these worms through careless practices</a:t>
            </a:r>
            <a:r>
              <a:rPr lang="en-US" sz="7200" b="1" dirty="0">
                <a:solidFill>
                  <a:schemeClr val="accent1">
                    <a:lumMod val="75000"/>
                  </a:schemeClr>
                </a:solidFill>
              </a:rPr>
              <a:t>.</a:t>
            </a:r>
          </a:p>
          <a:p>
            <a:endParaRPr lang="en-US" sz="7200" b="1" dirty="0">
              <a:solidFill>
                <a:schemeClr val="accent1">
                  <a:lumMod val="75000"/>
                </a:schemeClr>
              </a:solidFill>
            </a:endParaRPr>
          </a:p>
          <a:p>
            <a:endParaRPr lang="en-US" sz="1800" b="1" dirty="0">
              <a:solidFill>
                <a:schemeClr val="accent1">
                  <a:lumMod val="75000"/>
                </a:schemeClr>
              </a:solidFill>
            </a:endParaRPr>
          </a:p>
          <a:p>
            <a:pPr marL="285750" indent="-285750">
              <a:buFont typeface="Arial" panose="020B0604020202020204" pitchFamily="34" charset="0"/>
              <a:buChar char="•"/>
            </a:pPr>
            <a:r>
              <a:rPr lang="en-US" sz="7200" b="1" dirty="0"/>
              <a:t>If you know you have jumping worms</a:t>
            </a:r>
            <a:r>
              <a:rPr lang="en-US" sz="6400" b="1" dirty="0"/>
              <a:t>, </a:t>
            </a:r>
            <a:r>
              <a:rPr lang="en-US" sz="6400" b="1" dirty="0">
                <a:solidFill>
                  <a:srgbClr val="C00000"/>
                </a:solidFill>
              </a:rPr>
              <a:t>PLEASE DO NOT donate plants </a:t>
            </a:r>
            <a:r>
              <a:rPr lang="en-US" sz="6400" b="1" dirty="0"/>
              <a:t>from that </a:t>
            </a:r>
          </a:p>
          <a:p>
            <a:r>
              <a:rPr lang="en-US" sz="6400" b="1" dirty="0"/>
              <a:t>	garden </a:t>
            </a:r>
            <a:r>
              <a:rPr lang="en-US" sz="6400" b="1" dirty="0">
                <a:solidFill>
                  <a:srgbClr val="C00000"/>
                </a:solidFill>
              </a:rPr>
              <a:t>unless you have removed all soil, inspected the plant and repot </a:t>
            </a:r>
            <a:r>
              <a:rPr lang="en-US" sz="6400" b="1">
                <a:solidFill>
                  <a:srgbClr val="C00000"/>
                </a:solidFill>
              </a:rPr>
              <a:t>in sterilized</a:t>
            </a:r>
            <a:endParaRPr lang="en-US" sz="6400" b="1" dirty="0">
              <a:solidFill>
                <a:srgbClr val="C00000"/>
              </a:solidFill>
            </a:endParaRPr>
          </a:p>
          <a:p>
            <a:r>
              <a:rPr lang="en-US" sz="6400" b="1" dirty="0">
                <a:solidFill>
                  <a:srgbClr val="C00000"/>
                </a:solidFill>
              </a:rPr>
              <a:t>	soil.</a:t>
            </a:r>
          </a:p>
          <a:p>
            <a:endParaRPr lang="en-US" sz="6000" b="1" dirty="0">
              <a:solidFill>
                <a:srgbClr val="C00000"/>
              </a:solidFill>
            </a:endParaRPr>
          </a:p>
          <a:p>
            <a:pPr algn="ctr"/>
            <a:endParaRPr lang="en-US" sz="6400" b="1" dirty="0"/>
          </a:p>
          <a:p>
            <a:pPr algn="ctr"/>
            <a:r>
              <a:rPr lang="en-US" sz="6400" b="1" dirty="0"/>
              <a:t>THE BEST PRACTICE IS TO REMOVE ALL GARDEN SOIL (WASH IN WATER) &amp; INSPECT PLANTS. </a:t>
            </a:r>
          </a:p>
          <a:p>
            <a:endParaRPr lang="en-US" sz="7200" b="1" dirty="0">
              <a:solidFill>
                <a:srgbClr val="C00000"/>
              </a:solidFill>
            </a:endParaRPr>
          </a:p>
          <a:p>
            <a:r>
              <a:rPr lang="en-US" sz="7200" b="1" dirty="0">
                <a:solidFill>
                  <a:srgbClr val="C00000"/>
                </a:solidFill>
              </a:rPr>
              <a:t>	WASH in a bucket of water to remove cocoons</a:t>
            </a:r>
          </a:p>
          <a:p>
            <a:r>
              <a:rPr lang="en-US" sz="7200" b="1" dirty="0">
                <a:solidFill>
                  <a:srgbClr val="C00000"/>
                </a:solidFill>
              </a:rPr>
              <a:t>	RINSE in second bucket of water until you think the cocoons  </a:t>
            </a:r>
            <a:r>
              <a:rPr lang="en-US" sz="7000" b="1" dirty="0">
                <a:solidFill>
                  <a:srgbClr val="C00000"/>
                </a:solidFill>
              </a:rPr>
              <a:t>are removed. </a:t>
            </a:r>
          </a:p>
          <a:p>
            <a:pPr lvl="1"/>
            <a:endParaRPr lang="en-US" sz="7000" b="1" dirty="0">
              <a:solidFill>
                <a:srgbClr val="C00000"/>
              </a:solidFill>
            </a:endParaRPr>
          </a:p>
          <a:p>
            <a:endParaRPr lang="en-US" sz="7200" b="1" dirty="0">
              <a:solidFill>
                <a:srgbClr val="C00000"/>
              </a:solidFill>
            </a:endParaRPr>
          </a:p>
          <a:p>
            <a:pPr algn="just"/>
            <a:r>
              <a:rPr lang="en-US" sz="7200" b="1" dirty="0">
                <a:solidFill>
                  <a:srgbClr val="C00000"/>
                </a:solidFill>
              </a:rPr>
              <a:t>			BARE ROOT PLANTS ARE SAFEST</a:t>
            </a:r>
          </a:p>
          <a:p>
            <a:pPr algn="just"/>
            <a:r>
              <a:rPr lang="en-US" sz="7200" b="1" dirty="0">
                <a:solidFill>
                  <a:srgbClr val="C00000"/>
                </a:solidFill>
              </a:rPr>
              <a:t>				 PUT INTO PLASTIC OR PAPER BAGS TO SELL		 SELL.</a:t>
            </a:r>
          </a:p>
          <a:p>
            <a:endParaRPr lang="en-US" sz="7200" b="1" dirty="0">
              <a:solidFill>
                <a:srgbClr val="C00000"/>
              </a:solidFill>
            </a:endParaRPr>
          </a:p>
          <a:p>
            <a:endParaRPr lang="en-US" sz="7200" b="1" dirty="0">
              <a:solidFill>
                <a:srgbClr val="C00000"/>
              </a:solidFill>
            </a:endParaRPr>
          </a:p>
          <a:p>
            <a:r>
              <a:rPr lang="en-US" sz="7200" b="1" dirty="0">
                <a:solidFill>
                  <a:srgbClr val="C00000"/>
                </a:solidFill>
              </a:rPr>
              <a:t>		</a:t>
            </a:r>
          </a:p>
          <a:p>
            <a:pPr marL="857250" indent="-857250">
              <a:buFont typeface="Arial" panose="020B0604020202020204" pitchFamily="34" charset="0"/>
              <a:buChar char="•"/>
            </a:pPr>
            <a:endParaRPr lang="en-US" sz="7200" b="1" dirty="0">
              <a:solidFill>
                <a:srgbClr val="C00000"/>
              </a:solidFill>
            </a:endParaRPr>
          </a:p>
          <a:p>
            <a:pPr marL="1314450" lvl="1" indent="-857250">
              <a:buFont typeface="Arial" panose="020B0604020202020204" pitchFamily="34" charset="0"/>
              <a:buChar char="•"/>
            </a:pPr>
            <a:endParaRPr lang="en-US" sz="7200" b="1" dirty="0">
              <a:solidFill>
                <a:srgbClr val="C00000"/>
              </a:solidFill>
            </a:endParaRPr>
          </a:p>
          <a:p>
            <a:pPr marL="857250" indent="-857250" algn="ctr">
              <a:buFont typeface="Arial" panose="020B0604020202020204" pitchFamily="34" charset="0"/>
              <a:buChar char="•"/>
            </a:pPr>
            <a:endParaRPr lang="en-US" sz="7200" b="1" dirty="0">
              <a:solidFill>
                <a:srgbClr val="C00000"/>
              </a:solidFill>
            </a:endParaRPr>
          </a:p>
          <a:p>
            <a:endParaRPr lang="en-US"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57200"/>
            <a:ext cx="1447800" cy="171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96" y="4876800"/>
            <a:ext cx="2228850" cy="152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759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2" y="2585204"/>
            <a:ext cx="38004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nline Media 2" title="Cleaning Roots for Jumping Worms">
            <a:hlinkClick r:id="" action="ppaction://media"/>
            <a:extLst>
              <a:ext uri="{FF2B5EF4-FFF2-40B4-BE49-F238E27FC236}">
                <a16:creationId xmlns:a16="http://schemas.microsoft.com/office/drawing/2014/main" id="{27507D0A-1D04-0364-04AA-C11B57FC146F}"/>
              </a:ext>
            </a:extLst>
          </p:cNvPr>
          <p:cNvPicPr>
            <a:picLocks noRot="1" noChangeAspect="1"/>
          </p:cNvPicPr>
          <p:nvPr>
            <a:videoFile r:link="rId1"/>
          </p:nvPr>
        </p:nvPicPr>
        <p:blipFill>
          <a:blip r:embed="rId4"/>
          <a:stretch>
            <a:fillRect/>
          </a:stretch>
        </p:blipFill>
        <p:spPr>
          <a:xfrm>
            <a:off x="1143000" y="1905000"/>
            <a:ext cx="7404561" cy="4183063"/>
          </a:xfrm>
          <a:prstGeom prst="rect">
            <a:avLst/>
          </a:prstGeom>
        </p:spPr>
      </p:pic>
      <p:sp>
        <p:nvSpPr>
          <p:cNvPr id="4" name="TextBox 3">
            <a:extLst>
              <a:ext uri="{FF2B5EF4-FFF2-40B4-BE49-F238E27FC236}">
                <a16:creationId xmlns:a16="http://schemas.microsoft.com/office/drawing/2014/main" id="{82602455-09AC-DC03-277B-10ECED8C267F}"/>
              </a:ext>
            </a:extLst>
          </p:cNvPr>
          <p:cNvSpPr txBox="1"/>
          <p:nvPr/>
        </p:nvSpPr>
        <p:spPr>
          <a:xfrm>
            <a:off x="990600" y="914400"/>
            <a:ext cx="7556961" cy="369332"/>
          </a:xfrm>
          <a:prstGeom prst="rect">
            <a:avLst/>
          </a:prstGeom>
          <a:noFill/>
        </p:spPr>
        <p:txBody>
          <a:bodyPr wrap="square" rtlCol="0">
            <a:spAutoFit/>
          </a:bodyPr>
          <a:lstStyle/>
          <a:p>
            <a:pPr algn="ctr"/>
            <a:r>
              <a:rPr lang="en-US" dirty="0"/>
              <a:t>VIDEO ON CLEANING PLANTS, Univ. Minnesota</a:t>
            </a:r>
          </a:p>
        </p:txBody>
      </p:sp>
    </p:spTree>
    <p:extLst>
      <p:ext uri="{BB962C8B-B14F-4D97-AF65-F5344CB8AC3E}">
        <p14:creationId xmlns:p14="http://schemas.microsoft.com/office/powerpoint/2010/main" val="389024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3E5C07-9FFF-0DCE-4DAC-E8D2510C2DE7}"/>
              </a:ext>
            </a:extLst>
          </p:cNvPr>
          <p:cNvSpPr txBox="1"/>
          <p:nvPr/>
        </p:nvSpPr>
        <p:spPr>
          <a:xfrm>
            <a:off x="304800" y="1524000"/>
            <a:ext cx="8305800" cy="4431983"/>
          </a:xfrm>
          <a:prstGeom prst="rect">
            <a:avLst/>
          </a:prstGeom>
          <a:noFill/>
          <a:ln w="19050">
            <a:solidFill>
              <a:schemeClr val="tx1"/>
            </a:solidFill>
          </a:ln>
        </p:spPr>
        <p:txBody>
          <a:bodyPr wrap="square">
            <a:spAutoFit/>
          </a:bodyPr>
          <a:lstStyle/>
          <a:p>
            <a:r>
              <a:rPr lang="en-US" sz="2400" b="1" i="0" dirty="0">
                <a:solidFill>
                  <a:srgbClr val="141414"/>
                </a:solidFill>
                <a:effectLst/>
                <a:latin typeface="Noto Sans VF"/>
              </a:rPr>
              <a:t>Report any sightings </a:t>
            </a:r>
            <a:r>
              <a:rPr lang="en-US" b="0" i="0" dirty="0">
                <a:solidFill>
                  <a:srgbClr val="141414"/>
                </a:solidFill>
                <a:effectLst/>
                <a:latin typeface="Noto Sans VF"/>
              </a:rPr>
              <a:t>to </a:t>
            </a:r>
            <a:r>
              <a:rPr lang="en-US" b="1" i="0" u="none" strike="noStrike" dirty="0">
                <a:solidFill>
                  <a:srgbClr val="14558F"/>
                </a:solidFill>
                <a:effectLst/>
                <a:latin typeface="Noto Sans VF"/>
                <a:hlinkClick r:id="rId2"/>
              </a:rPr>
              <a:t>EDDMapS</a:t>
            </a:r>
            <a:r>
              <a:rPr lang="en-US" b="0" i="0" dirty="0">
                <a:solidFill>
                  <a:srgbClr val="141414"/>
                </a:solidFill>
                <a:effectLst/>
                <a:latin typeface="Noto Sans VF"/>
              </a:rPr>
              <a:t> (</a:t>
            </a:r>
            <a:r>
              <a:rPr lang="en-US" dirty="0">
                <a:solidFill>
                  <a:srgbClr val="141414"/>
                </a:solidFill>
                <a:latin typeface="Noto Sans VF"/>
              </a:rPr>
              <a:t>EDDMaps.org) </a:t>
            </a:r>
            <a:r>
              <a:rPr lang="en-US" b="0" i="0" dirty="0">
                <a:solidFill>
                  <a:srgbClr val="141414"/>
                </a:solidFill>
                <a:effectLst/>
                <a:latin typeface="Noto Sans VF"/>
              </a:rPr>
              <a:t>or </a:t>
            </a:r>
          </a:p>
          <a:p>
            <a:r>
              <a:rPr lang="en-US" dirty="0">
                <a:solidFill>
                  <a:srgbClr val="141414"/>
                </a:solidFill>
                <a:latin typeface="Noto Sans VF"/>
              </a:rPr>
              <a:t>  t</a:t>
            </a:r>
            <a:r>
              <a:rPr lang="en-US" b="0" i="0" dirty="0">
                <a:solidFill>
                  <a:srgbClr val="141414"/>
                </a:solidFill>
                <a:effectLst/>
                <a:latin typeface="Noto Sans VF"/>
              </a:rPr>
              <a:t>o </a:t>
            </a:r>
            <a:r>
              <a:rPr lang="en-US" b="1" i="0" u="none" strike="noStrike" dirty="0">
                <a:solidFill>
                  <a:srgbClr val="14558F"/>
                </a:solidFill>
                <a:effectLst/>
                <a:latin typeface="Noto Sans VF"/>
                <a:hlinkClick r:id="rId2"/>
              </a:rPr>
              <a:t>iNaturalist</a:t>
            </a:r>
            <a:r>
              <a:rPr lang="en-US" b="1" i="0" u="none" strike="noStrike" dirty="0">
                <a:solidFill>
                  <a:srgbClr val="14558F"/>
                </a:solidFill>
                <a:effectLst/>
                <a:latin typeface="Noto Sans VF"/>
              </a:rPr>
              <a:t> (iNaturalist.org)</a:t>
            </a:r>
            <a:r>
              <a:rPr lang="en-US" b="0" i="0" dirty="0">
                <a:solidFill>
                  <a:srgbClr val="141414"/>
                </a:solidFill>
                <a:effectLst/>
                <a:latin typeface="Noto Sans VF"/>
              </a:rPr>
              <a:t>.</a:t>
            </a:r>
          </a:p>
          <a:p>
            <a:endParaRPr lang="en-US" b="0" i="0" dirty="0">
              <a:solidFill>
                <a:srgbClr val="141414"/>
              </a:solidFill>
              <a:effectLst/>
              <a:latin typeface="Noto Sans VF"/>
            </a:endParaRPr>
          </a:p>
          <a:p>
            <a:r>
              <a:rPr lang="en-US" b="0" i="0" dirty="0">
                <a:solidFill>
                  <a:srgbClr val="141414"/>
                </a:solidFill>
                <a:effectLst/>
                <a:latin typeface="Noto Sans VF"/>
              </a:rPr>
              <a:t>Both of these on-line resources have phone apps as well, and both are checked by state employees concerned with invasive species. It is important to include numbers observed and area impacted in your report</a:t>
            </a:r>
            <a:r>
              <a:rPr lang="en-US" dirty="0">
                <a:solidFill>
                  <a:srgbClr val="141414"/>
                </a:solidFill>
                <a:latin typeface="Noto Sans VF"/>
              </a:rPr>
              <a:t> with </a:t>
            </a:r>
            <a:r>
              <a:rPr lang="en-US" b="1" i="0" dirty="0">
                <a:solidFill>
                  <a:srgbClr val="141414"/>
                </a:solidFill>
                <a:effectLst/>
                <a:latin typeface="Noto Sans VF"/>
              </a:rPr>
              <a:t>PICTURES</a:t>
            </a:r>
          </a:p>
          <a:p>
            <a:pPr>
              <a:buFont typeface="Arial" panose="020B0604020202020204" pitchFamily="34" charset="0"/>
              <a:buChar char="•"/>
            </a:pPr>
            <a:endParaRPr lang="en-US" b="1" i="0" dirty="0">
              <a:solidFill>
                <a:srgbClr val="141414"/>
              </a:solidFill>
              <a:effectLst/>
              <a:latin typeface="Noto Sans VF"/>
            </a:endParaRPr>
          </a:p>
          <a:p>
            <a:endParaRPr lang="en-US" b="1" dirty="0">
              <a:solidFill>
                <a:srgbClr val="141414"/>
              </a:solidFill>
              <a:latin typeface="Noto Sans VF"/>
            </a:endParaRPr>
          </a:p>
          <a:p>
            <a:r>
              <a:rPr lang="en-US" sz="2000" b="1" dirty="0"/>
              <a:t>You can also report them To the MA  Department of Agricultural Resources   </a:t>
            </a:r>
            <a:r>
              <a:rPr lang="en-US" sz="2000" dirty="0">
                <a:solidFill>
                  <a:srgbClr val="141414"/>
                </a:solidFill>
                <a:latin typeface="Noto Sans VF"/>
                <a:hlinkClick r:id="rId3"/>
              </a:rPr>
              <a:t>https://massnrc.org/pests/report.aspx</a:t>
            </a:r>
            <a:endParaRPr lang="en-US" sz="2000" dirty="0">
              <a:solidFill>
                <a:srgbClr val="141414"/>
              </a:solidFill>
              <a:latin typeface="Noto Sans VF"/>
            </a:endParaRPr>
          </a:p>
          <a:p>
            <a:r>
              <a:rPr lang="en-US" sz="2000" dirty="0">
                <a:solidFill>
                  <a:srgbClr val="141414"/>
                </a:solidFill>
                <a:latin typeface="Noto Sans VF"/>
              </a:rPr>
              <a:t>	</a:t>
            </a:r>
          </a:p>
          <a:p>
            <a:endParaRPr lang="en-US" b="1" i="0" dirty="0">
              <a:solidFill>
                <a:srgbClr val="141414"/>
              </a:solidFill>
              <a:effectLst/>
              <a:latin typeface="Noto Sans VF"/>
            </a:endParaRPr>
          </a:p>
          <a:p>
            <a:pPr algn="ctr"/>
            <a:endParaRPr lang="en-US" b="0" i="0" dirty="0">
              <a:solidFill>
                <a:srgbClr val="141414"/>
              </a:solidFill>
              <a:effectLst/>
              <a:latin typeface="Noto Sans VF"/>
            </a:endParaRPr>
          </a:p>
          <a:p>
            <a:r>
              <a:rPr lang="en-US" b="1" i="0" dirty="0">
                <a:solidFill>
                  <a:srgbClr val="141414"/>
                </a:solidFill>
                <a:effectLst/>
                <a:latin typeface="Noto Sans VF"/>
              </a:rPr>
              <a:t>REPORTING IS CRITICAL </a:t>
            </a:r>
            <a:r>
              <a:rPr lang="en-US" i="0" dirty="0">
                <a:solidFill>
                  <a:srgbClr val="141414"/>
                </a:solidFill>
                <a:effectLst/>
                <a:latin typeface="Noto Sans VF"/>
              </a:rPr>
              <a:t>in</a:t>
            </a:r>
            <a:r>
              <a:rPr lang="en-US" b="1" i="0" dirty="0">
                <a:solidFill>
                  <a:srgbClr val="141414"/>
                </a:solidFill>
                <a:effectLst/>
                <a:latin typeface="Noto Sans VF"/>
              </a:rPr>
              <a:t> </a:t>
            </a:r>
            <a:r>
              <a:rPr lang="en-US" b="0" i="0" dirty="0">
                <a:solidFill>
                  <a:srgbClr val="141414"/>
                </a:solidFill>
                <a:effectLst/>
                <a:latin typeface="Noto Sans VF"/>
              </a:rPr>
              <a:t>that it provides data to scientists and visibility of the problem. Don’t assume someone else has made a</a:t>
            </a:r>
            <a:r>
              <a:rPr lang="en-US" dirty="0">
                <a:solidFill>
                  <a:srgbClr val="141414"/>
                </a:solidFill>
                <a:latin typeface="Noto Sans VF"/>
              </a:rPr>
              <a:t> report. </a:t>
            </a:r>
            <a:endParaRPr lang="en-US" b="0" i="0" dirty="0">
              <a:solidFill>
                <a:srgbClr val="141414"/>
              </a:solidFill>
              <a:effectLst/>
              <a:latin typeface="Noto Sans VF"/>
            </a:endParaRPr>
          </a:p>
        </p:txBody>
      </p:sp>
      <p:sp>
        <p:nvSpPr>
          <p:cNvPr id="2" name="TextBox 1"/>
          <p:cNvSpPr txBox="1"/>
          <p:nvPr/>
        </p:nvSpPr>
        <p:spPr>
          <a:xfrm>
            <a:off x="2136576" y="457200"/>
            <a:ext cx="4641079" cy="800219"/>
          </a:xfrm>
          <a:prstGeom prst="rect">
            <a:avLst/>
          </a:prstGeom>
          <a:noFill/>
          <a:ln w="19050">
            <a:solidFill>
              <a:schemeClr val="tx1"/>
            </a:solidFill>
          </a:ln>
        </p:spPr>
        <p:txBody>
          <a:bodyPr wrap="none" rtlCol="0">
            <a:spAutoFit/>
          </a:bodyPr>
          <a:lstStyle/>
          <a:p>
            <a:pPr algn="ctr"/>
            <a:r>
              <a:rPr lang="en-US" sz="2800" b="1" dirty="0">
                <a:solidFill>
                  <a:srgbClr val="CC6600"/>
                </a:solidFill>
                <a:latin typeface="Noto Sans VF"/>
              </a:rPr>
              <a:t>REPORT JUMPING WORMS</a:t>
            </a:r>
          </a:p>
          <a:p>
            <a:endParaRPr lang="en-US" dirty="0"/>
          </a:p>
        </p:txBody>
      </p:sp>
    </p:spTree>
    <p:extLst>
      <p:ext uri="{BB962C8B-B14F-4D97-AF65-F5344CB8AC3E}">
        <p14:creationId xmlns:p14="http://schemas.microsoft.com/office/powerpoint/2010/main" val="72633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676400"/>
            <a:ext cx="5715000" cy="3908762"/>
          </a:xfrm>
          <a:prstGeom prst="rect">
            <a:avLst/>
          </a:prstGeom>
          <a:noFill/>
          <a:ln w="19050">
            <a:solidFill>
              <a:schemeClr val="tx1"/>
            </a:solidFill>
          </a:ln>
        </p:spPr>
        <p:txBody>
          <a:bodyPr wrap="square" rtlCol="0">
            <a:spAutoFit/>
          </a:bodyPr>
          <a:lstStyle/>
          <a:p>
            <a:pPr algn="ctr"/>
            <a:r>
              <a:rPr lang="en-US" sz="4000" b="1" dirty="0"/>
              <a:t>INVASIVE INSECTS</a:t>
            </a:r>
          </a:p>
          <a:p>
            <a:pPr algn="ctr"/>
            <a:endParaRPr lang="en-US" sz="4000" dirty="0"/>
          </a:p>
          <a:p>
            <a:pPr algn="ctr"/>
            <a:r>
              <a:rPr lang="en-US" sz="2400" b="1" dirty="0">
                <a:solidFill>
                  <a:srgbClr val="C00000"/>
                </a:solidFill>
              </a:rPr>
              <a:t>SPOTTED LANTERNFLY</a:t>
            </a:r>
          </a:p>
          <a:p>
            <a:pPr algn="ctr"/>
            <a:endParaRPr lang="en-US" sz="2400" b="1" dirty="0">
              <a:solidFill>
                <a:srgbClr val="C00000"/>
              </a:solidFill>
            </a:endParaRPr>
          </a:p>
          <a:p>
            <a:pPr algn="ctr"/>
            <a:r>
              <a:rPr lang="en-US" sz="2400" b="1" dirty="0">
                <a:solidFill>
                  <a:srgbClr val="C00000"/>
                </a:solidFill>
              </a:rPr>
              <a:t>EMERALD ASH BORER</a:t>
            </a:r>
          </a:p>
          <a:p>
            <a:pPr algn="ctr"/>
            <a:endParaRPr lang="en-US" sz="2400" b="1" dirty="0">
              <a:solidFill>
                <a:srgbClr val="C00000"/>
              </a:solidFill>
            </a:endParaRPr>
          </a:p>
          <a:p>
            <a:pPr algn="ctr"/>
            <a:r>
              <a:rPr lang="en-US" sz="2400" b="1" dirty="0">
                <a:solidFill>
                  <a:srgbClr val="C00000"/>
                </a:solidFill>
              </a:rPr>
              <a:t>LONGHORNED BEETLE</a:t>
            </a:r>
          </a:p>
          <a:p>
            <a:pPr algn="ctr"/>
            <a:endParaRPr lang="en-US" sz="2400" b="1" dirty="0">
              <a:solidFill>
                <a:srgbClr val="C00000"/>
              </a:solidFill>
            </a:endParaRPr>
          </a:p>
          <a:p>
            <a:pPr algn="ctr"/>
            <a:r>
              <a:rPr lang="en-US" sz="2400" b="1" dirty="0">
                <a:solidFill>
                  <a:srgbClr val="C00000"/>
                </a:solidFill>
              </a:rPr>
              <a:t>HEMLOCK WOOLLY ADELGID</a:t>
            </a:r>
          </a:p>
        </p:txBody>
      </p:sp>
      <p:pic>
        <p:nvPicPr>
          <p:cNvPr id="2" name="Graphic 1" descr="A scared face">
            <a:extLst>
              <a:ext uri="{FF2B5EF4-FFF2-40B4-BE49-F238E27FC236}">
                <a16:creationId xmlns:a16="http://schemas.microsoft.com/office/drawing/2014/main" id="{84E9C585-E13F-466A-CC07-B3250FA3C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800" y="461192"/>
            <a:ext cx="1447800" cy="1623291"/>
          </a:xfrm>
          <a:prstGeom prst="rect">
            <a:avLst/>
          </a:prstGeom>
        </p:spPr>
      </p:pic>
    </p:spTree>
    <p:extLst>
      <p:ext uri="{BB962C8B-B14F-4D97-AF65-F5344CB8AC3E}">
        <p14:creationId xmlns:p14="http://schemas.microsoft.com/office/powerpoint/2010/main" val="22272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86800" cy="6294031"/>
          </a:xfrm>
          <a:prstGeom prst="rect">
            <a:avLst/>
          </a:prstGeom>
          <a:ln w="28575">
            <a:solidFill>
              <a:schemeClr val="accent6">
                <a:lumMod val="75000"/>
              </a:schemeClr>
            </a:solidFill>
          </a:ln>
        </p:spPr>
        <p:txBody>
          <a:bodyPr wrap="square">
            <a:spAutoFit/>
          </a:bodyPr>
          <a:lstStyle/>
          <a:p>
            <a:pPr algn="ctr"/>
            <a:endParaRPr lang="en-US" sz="900" b="1" dirty="0">
              <a:solidFill>
                <a:schemeClr val="accent6">
                  <a:lumMod val="50000"/>
                </a:schemeClr>
              </a:solidFill>
            </a:endParaRPr>
          </a:p>
          <a:p>
            <a:pPr algn="ctr"/>
            <a:r>
              <a:rPr lang="en-US" sz="3200" b="1" dirty="0">
                <a:solidFill>
                  <a:schemeClr val="accent6">
                    <a:lumMod val="50000"/>
                  </a:schemeClr>
                </a:solidFill>
              </a:rPr>
              <a:t>OUR MAIN FOCUS OF THIS PRESENTATION</a:t>
            </a:r>
            <a:r>
              <a:rPr lang="en-US" sz="3200" dirty="0">
                <a:solidFill>
                  <a:schemeClr val="accent6">
                    <a:lumMod val="50000"/>
                  </a:schemeClr>
                </a:solidFill>
              </a:rPr>
              <a:t>  </a:t>
            </a:r>
            <a:r>
              <a:rPr lang="en-US" sz="3200" b="1" dirty="0">
                <a:solidFill>
                  <a:schemeClr val="accent6">
                    <a:lumMod val="50000"/>
                  </a:schemeClr>
                </a:solidFill>
              </a:rPr>
              <a:t>is </a:t>
            </a:r>
          </a:p>
          <a:p>
            <a:pPr algn="ctr"/>
            <a:endParaRPr lang="en-US" sz="2800" dirty="0"/>
          </a:p>
          <a:p>
            <a:pPr algn="ctr"/>
            <a:r>
              <a:rPr lang="en-US" sz="3600" b="1" dirty="0">
                <a:solidFill>
                  <a:srgbClr val="FF0000"/>
                </a:solidFill>
              </a:rPr>
              <a:t>JUMPING WORMS</a:t>
            </a:r>
            <a:r>
              <a:rPr lang="en-US" sz="3600" dirty="0">
                <a:solidFill>
                  <a:srgbClr val="FF0000"/>
                </a:solidFill>
              </a:rPr>
              <a:t> </a:t>
            </a:r>
          </a:p>
          <a:p>
            <a:pPr algn="ctr"/>
            <a:endParaRPr lang="en-US" dirty="0"/>
          </a:p>
          <a:p>
            <a:pPr algn="ctr"/>
            <a:r>
              <a:rPr lang="en-US" dirty="0">
                <a:solidFill>
                  <a:schemeClr val="accent6">
                    <a:lumMod val="50000"/>
                  </a:schemeClr>
                </a:solidFill>
              </a:rPr>
              <a:t> </a:t>
            </a:r>
            <a:r>
              <a:rPr lang="en-US" sz="2800" b="1" dirty="0">
                <a:solidFill>
                  <a:schemeClr val="accent6">
                    <a:lumMod val="50000"/>
                  </a:schemeClr>
                </a:solidFill>
              </a:rPr>
              <a:t>We will also give you a quick update on the status of </a:t>
            </a:r>
          </a:p>
          <a:p>
            <a:pPr algn="ctr"/>
            <a:endParaRPr lang="en-US" sz="2800" b="1" dirty="0">
              <a:solidFill>
                <a:schemeClr val="accent6">
                  <a:lumMod val="50000"/>
                </a:schemeClr>
              </a:solidFill>
            </a:endParaRPr>
          </a:p>
          <a:p>
            <a:pPr algn="ctr"/>
            <a:r>
              <a:rPr lang="en-US" sz="3200" b="1" dirty="0">
                <a:solidFill>
                  <a:srgbClr val="FF0000"/>
                </a:solidFill>
              </a:rPr>
              <a:t>INVASIVE INSECTS IN MA</a:t>
            </a:r>
          </a:p>
          <a:p>
            <a:pPr algn="ctr"/>
            <a:endParaRPr lang="en-US" sz="2400" b="1" dirty="0">
              <a:solidFill>
                <a:srgbClr val="FF0000"/>
              </a:solidFill>
            </a:endParaRPr>
          </a:p>
          <a:p>
            <a:pPr algn="ctr">
              <a:lnSpc>
                <a:spcPct val="150000"/>
              </a:lnSpc>
            </a:pPr>
            <a:r>
              <a:rPr lang="en-US" sz="2400" b="1" dirty="0">
                <a:solidFill>
                  <a:srgbClr val="C00000"/>
                </a:solidFill>
              </a:rPr>
              <a:t>Spotted Lanternfly</a:t>
            </a:r>
          </a:p>
          <a:p>
            <a:pPr algn="ctr">
              <a:lnSpc>
                <a:spcPct val="150000"/>
              </a:lnSpc>
            </a:pPr>
            <a:r>
              <a:rPr lang="en-US" sz="2400" b="1" dirty="0">
                <a:solidFill>
                  <a:srgbClr val="C00000"/>
                </a:solidFill>
              </a:rPr>
              <a:t> Emerald Ash Borer</a:t>
            </a:r>
          </a:p>
          <a:p>
            <a:pPr algn="ctr">
              <a:lnSpc>
                <a:spcPct val="150000"/>
              </a:lnSpc>
            </a:pPr>
            <a:r>
              <a:rPr lang="en-US" sz="2400" b="1" dirty="0">
                <a:solidFill>
                  <a:srgbClr val="C00000"/>
                </a:solidFill>
              </a:rPr>
              <a:t> Longhorned Beetle</a:t>
            </a:r>
          </a:p>
          <a:p>
            <a:pPr algn="ctr">
              <a:lnSpc>
                <a:spcPct val="150000"/>
              </a:lnSpc>
            </a:pPr>
            <a:r>
              <a:rPr lang="en-US" sz="2400" b="1" dirty="0">
                <a:solidFill>
                  <a:srgbClr val="C00000"/>
                </a:solidFill>
              </a:rPr>
              <a:t>           Hemlock Woolly Adelgid</a:t>
            </a:r>
          </a:p>
          <a:p>
            <a:pPr algn="ctr"/>
            <a:endParaRPr lang="en-US" sz="2400" dirty="0"/>
          </a:p>
        </p:txBody>
      </p:sp>
    </p:spTree>
    <p:extLst>
      <p:ext uri="{BB962C8B-B14F-4D97-AF65-F5344CB8AC3E}">
        <p14:creationId xmlns:p14="http://schemas.microsoft.com/office/powerpoint/2010/main" val="415184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A929F4-6357-A8E1-6F4B-A7A0BB8DD4F7}"/>
              </a:ext>
            </a:extLst>
          </p:cNvPr>
          <p:cNvSpPr txBox="1"/>
          <p:nvPr/>
        </p:nvSpPr>
        <p:spPr>
          <a:xfrm>
            <a:off x="685800" y="1752600"/>
            <a:ext cx="8324088" cy="4755148"/>
          </a:xfrm>
          <a:prstGeom prst="rect">
            <a:avLst/>
          </a:prstGeom>
          <a:noFill/>
        </p:spPr>
        <p:txBody>
          <a:bodyPr wrap="square">
            <a:spAutoFit/>
          </a:bodyPr>
          <a:lstStyle/>
          <a:p>
            <a:endParaRPr lang="en-US" sz="2800" b="0" i="0" u="none" strike="noStrike" baseline="0" dirty="0">
              <a:latin typeface="Arial MT Pro"/>
            </a:endParaRPr>
          </a:p>
          <a:p>
            <a:endParaRPr lang="en-US" sz="2800" b="0" i="0" u="none" strike="noStrike" baseline="0" dirty="0">
              <a:latin typeface="Arial MT Pro"/>
            </a:endParaRPr>
          </a:p>
          <a:p>
            <a:endParaRPr lang="en-US" sz="1800" b="0" i="0" u="none" strike="noStrike" baseline="0" dirty="0">
              <a:solidFill>
                <a:srgbClr val="3C1A0C"/>
              </a:solidFill>
              <a:latin typeface="Arial MT Pro"/>
            </a:endParaRPr>
          </a:p>
          <a:p>
            <a:endParaRPr lang="en-US" sz="500" b="0" i="0" u="none" strike="noStrike" baseline="0" dirty="0">
              <a:solidFill>
                <a:srgbClr val="3C1A0C"/>
              </a:solidFill>
              <a:latin typeface="Arial MT Pro"/>
            </a:endParaRPr>
          </a:p>
          <a:p>
            <a:r>
              <a:rPr lang="en-US" sz="4400" b="1" i="0" u="none" strike="noStrike" baseline="0" dirty="0">
                <a:solidFill>
                  <a:srgbClr val="000000"/>
                </a:solidFill>
                <a:latin typeface="Arial MT Pro"/>
              </a:rPr>
              <a:t>Look Out! Invasive Insects!</a:t>
            </a:r>
            <a:endParaRPr lang="en-US" sz="4400" b="0" i="0" u="none" strike="noStrike" baseline="0" dirty="0">
              <a:solidFill>
                <a:srgbClr val="000000"/>
              </a:solidFill>
              <a:latin typeface="Arial MT Pro"/>
            </a:endParaRPr>
          </a:p>
          <a:p>
            <a:r>
              <a:rPr lang="en-US" sz="1800" b="1" i="0" u="none" strike="noStrike" baseline="0" dirty="0">
                <a:solidFill>
                  <a:srgbClr val="000000"/>
                </a:solidFill>
                <a:latin typeface="Arial MT Pro"/>
              </a:rPr>
              <a:t>Spotted Lanternfly (Ailanthus altissima): </a:t>
            </a:r>
            <a:r>
              <a:rPr lang="en-US" sz="1800" b="0" i="0" u="none" strike="noStrike" baseline="0" dirty="0">
                <a:solidFill>
                  <a:srgbClr val="000000"/>
                </a:solidFill>
                <a:latin typeface="Arial MT Pro"/>
              </a:rPr>
              <a:t>You’ve likely heard of this invasive insect, which was confirmed in the United States in 2014. It attacks a variety of trees, shrubs, and vines, and causes damage to trees by feeding on their sap. It has the potential to become a serious agricultural pest.</a:t>
            </a:r>
          </a:p>
          <a:p>
            <a:r>
              <a:rPr lang="en-US" sz="1800" b="0" i="0" u="none" strike="noStrike" baseline="0" dirty="0">
                <a:solidFill>
                  <a:srgbClr val="000000"/>
                </a:solidFill>
                <a:latin typeface="Arial MT Pro"/>
              </a:rPr>
              <a:t>Adults are distinctive looking, with a mixture of stripes and spots on their front wings. Their back wings have a bright red color that contrasts white the white, black, and tan coloration of the rest of the body. </a:t>
            </a:r>
          </a:p>
          <a:p>
            <a:endParaRPr lang="en-US" sz="1800" b="0" i="0" u="none" strike="noStrike" baseline="0" dirty="0">
              <a:latin typeface="Arial MT Pro"/>
            </a:endParaRPr>
          </a:p>
          <a:p>
            <a:r>
              <a:rPr lang="en-US" sz="1800" b="0" i="1" u="none" strike="noStrike" baseline="0" dirty="0">
                <a:solidFill>
                  <a:srgbClr val="C00000"/>
                </a:solidFill>
                <a:latin typeface="Arial MT Pro"/>
              </a:rPr>
              <a:t>If you come across a Spotted Lanternfl</a:t>
            </a:r>
            <a:r>
              <a:rPr lang="en-US" sz="1800" b="0" i="1" u="none" strike="noStrike" baseline="0" dirty="0">
                <a:latin typeface="Arial MT Pro"/>
              </a:rPr>
              <a:t>y, snap a picture and report it to the state here</a:t>
            </a:r>
            <a:r>
              <a:rPr lang="en-US" sz="1800" b="0" i="0" u="none" strike="noStrike" baseline="0" dirty="0">
                <a:latin typeface="Arial MT Pro"/>
              </a:rPr>
              <a:t>: </a:t>
            </a:r>
            <a:r>
              <a:rPr lang="en-US" sz="1800" b="0" i="0" u="none" strike="noStrike" baseline="0" dirty="0">
                <a:latin typeface="Arial MT Pro"/>
                <a:hlinkClick r:id="rId3"/>
              </a:rPr>
              <a:t>https://massnrc.org/pests/slfreport.aspx</a:t>
            </a:r>
            <a:endParaRPr lang="en-US" dirty="0"/>
          </a:p>
        </p:txBody>
      </p:sp>
      <p:pic>
        <p:nvPicPr>
          <p:cNvPr id="5" name="Picture 4">
            <a:extLst>
              <a:ext uri="{FF2B5EF4-FFF2-40B4-BE49-F238E27FC236}">
                <a16:creationId xmlns:a16="http://schemas.microsoft.com/office/drawing/2014/main" id="{CBC976E9-4A87-303F-2DF7-9B6B4A2CD0C9}"/>
              </a:ext>
            </a:extLst>
          </p:cNvPr>
          <p:cNvPicPr>
            <a:picLocks noChangeAspect="1"/>
          </p:cNvPicPr>
          <p:nvPr/>
        </p:nvPicPr>
        <p:blipFill>
          <a:blip r:embed="rId4"/>
          <a:stretch>
            <a:fillRect/>
          </a:stretch>
        </p:blipFill>
        <p:spPr>
          <a:xfrm>
            <a:off x="1946868" y="1192658"/>
            <a:ext cx="5562149" cy="1769283"/>
          </a:xfrm>
          <a:prstGeom prst="rect">
            <a:avLst/>
          </a:prstGeom>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168" y="214722"/>
            <a:ext cx="7981548" cy="9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62400" y="306074"/>
            <a:ext cx="4521944" cy="492443"/>
          </a:xfrm>
          <a:prstGeom prst="rect">
            <a:avLst/>
          </a:prstGeom>
          <a:noFill/>
        </p:spPr>
        <p:txBody>
          <a:bodyPr wrap="none" rtlCol="0">
            <a:spAutoFit/>
          </a:bodyPr>
          <a:lstStyle/>
          <a:p>
            <a:r>
              <a:rPr lang="en-US" sz="1300" dirty="0">
                <a:solidFill>
                  <a:schemeClr val="bg1"/>
                </a:solidFill>
              </a:rPr>
              <a:t>Special Thanks to Kaitlin Kohnberger, author, and  The Princeton</a:t>
            </a:r>
          </a:p>
          <a:p>
            <a:r>
              <a:rPr lang="en-US" sz="1300" dirty="0">
                <a:solidFill>
                  <a:schemeClr val="bg1"/>
                </a:solidFill>
              </a:rPr>
              <a:t> EAC News Brief  for sharing this document with us</a:t>
            </a:r>
            <a:r>
              <a:rPr lang="en-US" sz="1200" dirty="0">
                <a:solidFill>
                  <a:schemeClr val="bg1"/>
                </a:solidFill>
              </a:rPr>
              <a:t>.</a:t>
            </a:r>
          </a:p>
        </p:txBody>
      </p:sp>
      <p:sp>
        <p:nvSpPr>
          <p:cNvPr id="7" name="Rectangle 6"/>
          <p:cNvSpPr/>
          <p:nvPr/>
        </p:nvSpPr>
        <p:spPr>
          <a:xfrm>
            <a:off x="3832609" y="803214"/>
            <a:ext cx="5334000" cy="261610"/>
          </a:xfrm>
          <a:prstGeom prst="rect">
            <a:avLst/>
          </a:prstGeom>
        </p:spPr>
        <p:txBody>
          <a:bodyPr wrap="square">
            <a:spAutoFit/>
          </a:bodyPr>
          <a:lstStyle/>
          <a:p>
            <a:r>
              <a:rPr lang="en-US" sz="1100" dirty="0">
                <a:hlinkClick r:id="rId6"/>
              </a:rPr>
              <a:t>https://drive.google.com/file/d/17mnVH8e1npsqx7-RiotgCScUK5PM1w0H/view</a:t>
            </a:r>
            <a:endParaRPr lang="en-US" sz="1100" dirty="0"/>
          </a:p>
        </p:txBody>
      </p:sp>
    </p:spTree>
    <p:extLst>
      <p:ext uri="{BB962C8B-B14F-4D97-AF65-F5344CB8AC3E}">
        <p14:creationId xmlns:p14="http://schemas.microsoft.com/office/powerpoint/2010/main" val="4067923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210" y="2931855"/>
            <a:ext cx="3962400" cy="3293209"/>
          </a:xfrm>
          <a:prstGeom prst="rect">
            <a:avLst/>
          </a:prstGeom>
          <a:solidFill>
            <a:schemeClr val="bg1">
              <a:lumMod val="95000"/>
            </a:schemeClr>
          </a:solidFill>
          <a:ln w="19050">
            <a:solidFill>
              <a:schemeClr val="accent2">
                <a:lumMod val="60000"/>
                <a:lumOff val="40000"/>
              </a:schemeClr>
            </a:solidFill>
          </a:ln>
        </p:spPr>
        <p:txBody>
          <a:bodyPr wrap="square" rtlCol="0">
            <a:spAutoFit/>
          </a:bodyPr>
          <a:lstStyle/>
          <a:p>
            <a:r>
              <a:rPr lang="en-US" sz="1600" b="1" dirty="0"/>
              <a:t>Spotted Lanternfly (</a:t>
            </a:r>
            <a:r>
              <a:rPr lang="en-US" sz="1600" i="1" dirty="0"/>
              <a:t>Lycorma delicatula</a:t>
            </a:r>
            <a:r>
              <a:rPr lang="en-US" sz="1600" dirty="0"/>
              <a:t>)</a:t>
            </a:r>
            <a:r>
              <a:rPr lang="en-US" sz="1600" b="1" dirty="0"/>
              <a:t> is</a:t>
            </a:r>
          </a:p>
          <a:p>
            <a:r>
              <a:rPr lang="en-US" sz="1600" b="1" dirty="0"/>
              <a:t> indigenous to China and Vietnam. It first</a:t>
            </a:r>
          </a:p>
          <a:p>
            <a:r>
              <a:rPr lang="en-US" sz="1600" b="1" dirty="0"/>
              <a:t> came to</a:t>
            </a:r>
            <a:r>
              <a:rPr lang="en-US" sz="1600" dirty="0"/>
              <a:t> the US in 2014. </a:t>
            </a:r>
            <a:r>
              <a:rPr lang="en-US" sz="1600" b="1" dirty="0"/>
              <a:t>It is a plant hopper</a:t>
            </a:r>
          </a:p>
          <a:p>
            <a:r>
              <a:rPr lang="en-US" sz="1600" dirty="0"/>
              <a:t> and feeds on woody and ornamental trees as well as crops and plants. </a:t>
            </a:r>
          </a:p>
          <a:p>
            <a:endParaRPr lang="en-US" sz="1600" dirty="0"/>
          </a:p>
          <a:p>
            <a:r>
              <a:rPr lang="en-US" sz="1600" b="1" dirty="0"/>
              <a:t>Crops affected included soybeans, grapes, stone fruits (peaches, plus, dates, mangos,  coconuts, olives and the apple family).</a:t>
            </a:r>
          </a:p>
          <a:p>
            <a:endParaRPr lang="en-US" sz="1600" dirty="0"/>
          </a:p>
          <a:p>
            <a:r>
              <a:rPr lang="en-US" sz="1600" dirty="0"/>
              <a:t> </a:t>
            </a:r>
            <a:r>
              <a:rPr lang="en-US" sz="1600" b="1" dirty="0"/>
              <a:t>In its native habitat, </a:t>
            </a:r>
            <a:r>
              <a:rPr lang="en-US" sz="1600" b="1" i="1" dirty="0"/>
              <a:t>L. delicatula</a:t>
            </a:r>
            <a:r>
              <a:rPr lang="en-US" sz="1600" b="1" dirty="0"/>
              <a:t> populations</a:t>
            </a:r>
          </a:p>
          <a:p>
            <a:r>
              <a:rPr lang="en-US" sz="1600" b="1" dirty="0"/>
              <a:t> are regulated by </a:t>
            </a:r>
            <a:r>
              <a:rPr lang="en-US" sz="1600" dirty="0">
                <a:hlinkClick r:id="rId2" tooltip="Parasitoid wasp"/>
              </a:rPr>
              <a:t>parasitic wasps</a:t>
            </a:r>
            <a:r>
              <a:rPr lang="en-US" sz="1600" dirty="0"/>
              <a:t>.</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257800" y="876300"/>
            <a:ext cx="2795747" cy="183876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rot="5400000">
            <a:off x="7406680" y="1562761"/>
            <a:ext cx="1892061" cy="246221"/>
          </a:xfrm>
          <a:prstGeom prst="rect">
            <a:avLst/>
          </a:prstGeom>
          <a:noFill/>
        </p:spPr>
        <p:txBody>
          <a:bodyPr wrap="square" rtlCol="0">
            <a:spAutoFit/>
          </a:bodyPr>
          <a:lstStyle/>
          <a:p>
            <a:r>
              <a:rPr lang="en-US" sz="800" dirty="0"/>
              <a:t>Photo: Andreas Rockstein CC-BY-SA 2</a:t>
            </a:r>
            <a:r>
              <a:rPr lang="en-US" sz="1000" dirty="0"/>
              <a:t>.0</a:t>
            </a:r>
          </a:p>
        </p:txBody>
      </p:sp>
      <p:pic>
        <p:nvPicPr>
          <p:cNvPr id="21513" name="Picture 9" descr="Spotted lanternfly with wings open"/>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80477" y="845820"/>
            <a:ext cx="4050326" cy="1786082"/>
          </a:xfrm>
          <a:prstGeom prst="rect">
            <a:avLst/>
          </a:prstGeom>
          <a:noFill/>
          <a:ln>
            <a:solidFill>
              <a:srgbClr val="996633"/>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008716" y="4495800"/>
            <a:ext cx="3811805" cy="1785104"/>
          </a:xfrm>
          <a:prstGeom prst="rect">
            <a:avLst/>
          </a:prstGeom>
          <a:solidFill>
            <a:schemeClr val="bg1">
              <a:lumMod val="95000"/>
            </a:schemeClr>
          </a:solidFill>
          <a:ln w="28575">
            <a:solidFill>
              <a:srgbClr val="C00000"/>
            </a:solidFill>
          </a:ln>
        </p:spPr>
        <p:txBody>
          <a:bodyPr wrap="square">
            <a:spAutoFit/>
          </a:bodyPr>
          <a:lstStyle/>
          <a:p>
            <a:pPr algn="ctr"/>
            <a:r>
              <a:rPr lang="en-US" b="1" dirty="0"/>
              <a:t>Deciduous Tree</a:t>
            </a:r>
            <a:endParaRPr lang="en-US" dirty="0"/>
          </a:p>
          <a:p>
            <a:r>
              <a:rPr lang="en-US" sz="1600" b="1" u="sng" dirty="0"/>
              <a:t>Yellow Flowers</a:t>
            </a:r>
            <a:r>
              <a:rPr lang="en-US" sz="1600" b="1" dirty="0"/>
              <a:t>: June to July</a:t>
            </a:r>
          </a:p>
          <a:p>
            <a:endParaRPr lang="en-US" sz="600" b="1" dirty="0"/>
          </a:p>
          <a:p>
            <a:r>
              <a:rPr lang="en-US" sz="1600" b="1" u="sng" dirty="0"/>
              <a:t>Winged Fruits</a:t>
            </a:r>
            <a:r>
              <a:rPr lang="en-US" sz="1600" b="1" dirty="0"/>
              <a:t>: Fall dispersed by wind</a:t>
            </a:r>
          </a:p>
          <a:p>
            <a:r>
              <a:rPr lang="en-US" sz="1600" b="1" dirty="0"/>
              <a:t> or water (samaras)</a:t>
            </a:r>
          </a:p>
          <a:p>
            <a:endParaRPr lang="en-US" sz="600" b="1" u="sng" dirty="0"/>
          </a:p>
          <a:p>
            <a:r>
              <a:rPr lang="en-US" sz="1600" b="1" u="sng" dirty="0"/>
              <a:t>Leaves:</a:t>
            </a:r>
            <a:r>
              <a:rPr lang="en-US" sz="1600" b="1" dirty="0"/>
              <a:t> Compound, unpleasant </a:t>
            </a:r>
          </a:p>
          <a:p>
            <a:r>
              <a:rPr lang="en-US" sz="1600" b="1" dirty="0"/>
              <a:t>when odor when crushed.</a:t>
            </a:r>
          </a:p>
        </p:txBody>
      </p:sp>
      <p:sp>
        <p:nvSpPr>
          <p:cNvPr id="9" name="TextBox 8"/>
          <p:cNvSpPr txBox="1"/>
          <p:nvPr/>
        </p:nvSpPr>
        <p:spPr>
          <a:xfrm>
            <a:off x="5008716" y="2931855"/>
            <a:ext cx="3695700" cy="1323439"/>
          </a:xfrm>
          <a:prstGeom prst="rect">
            <a:avLst/>
          </a:prstGeom>
          <a:solidFill>
            <a:schemeClr val="bg1">
              <a:lumMod val="95000"/>
            </a:schemeClr>
          </a:solidFill>
          <a:ln w="19050">
            <a:solidFill>
              <a:schemeClr val="accent2"/>
            </a:solidFill>
          </a:ln>
        </p:spPr>
        <p:txBody>
          <a:bodyPr wrap="square" rtlCol="0">
            <a:spAutoFit/>
          </a:bodyPr>
          <a:lstStyle/>
          <a:p>
            <a:r>
              <a:rPr lang="en-US" sz="1600" b="1" dirty="0"/>
              <a:t>The Tree of Heaven </a:t>
            </a:r>
            <a:r>
              <a:rPr lang="en-US" sz="1600" dirty="0"/>
              <a:t>(</a:t>
            </a:r>
            <a:r>
              <a:rPr lang="en-US" sz="1600" i="1" dirty="0">
                <a:hlinkClick r:id="rId2"/>
              </a:rPr>
              <a:t>Ailanthus altissima</a:t>
            </a:r>
            <a:r>
              <a:rPr lang="en-US" sz="1600" i="1" dirty="0"/>
              <a:t>)</a:t>
            </a:r>
            <a:r>
              <a:rPr lang="en-US" sz="1600" dirty="0"/>
              <a:t> </a:t>
            </a:r>
            <a:r>
              <a:rPr lang="en-US" sz="1600" b="1" dirty="0"/>
              <a:t>is native to China and brought to the US 1784. It is very invasive and is considered to be the </a:t>
            </a:r>
            <a:r>
              <a:rPr lang="en-US" sz="1600" b="1" dirty="0">
                <a:hlinkClick r:id="rId2" tooltip="Host (biology)"/>
              </a:rPr>
              <a:t>host</a:t>
            </a:r>
            <a:r>
              <a:rPr lang="en-US" sz="1600" b="1" dirty="0"/>
              <a:t> </a:t>
            </a:r>
            <a:r>
              <a:rPr lang="en-US" sz="1600" dirty="0"/>
              <a:t>f</a:t>
            </a:r>
            <a:r>
              <a:rPr lang="en-US" sz="1600" b="1" dirty="0"/>
              <a:t>or </a:t>
            </a:r>
            <a:r>
              <a:rPr lang="en-US" sz="1600" b="1" i="1" dirty="0"/>
              <a:t>L. delicatula</a:t>
            </a:r>
            <a:r>
              <a:rPr lang="en-US" sz="1600" b="1" dirty="0"/>
              <a:t> ,  playing a key role in the lanternfly life cycle.</a:t>
            </a:r>
          </a:p>
        </p:txBody>
      </p:sp>
      <p:sp>
        <p:nvSpPr>
          <p:cNvPr id="10" name="Rectangle 9"/>
          <p:cNvSpPr/>
          <p:nvPr/>
        </p:nvSpPr>
        <p:spPr>
          <a:xfrm>
            <a:off x="232410" y="6275532"/>
            <a:ext cx="4572000" cy="230832"/>
          </a:xfrm>
          <a:prstGeom prst="rect">
            <a:avLst/>
          </a:prstGeom>
        </p:spPr>
        <p:txBody>
          <a:bodyPr>
            <a:spAutoFit/>
          </a:bodyPr>
          <a:lstStyle/>
          <a:p>
            <a:pPr algn="ctr"/>
            <a:r>
              <a:rPr lang="en-US" sz="900" dirty="0"/>
              <a:t>https://en.wikipedia.org/wiki/Ailanthus_altissiman</a:t>
            </a:r>
          </a:p>
        </p:txBody>
      </p:sp>
      <p:sp>
        <p:nvSpPr>
          <p:cNvPr id="12" name="TextBox 11"/>
          <p:cNvSpPr txBox="1"/>
          <p:nvPr/>
        </p:nvSpPr>
        <p:spPr>
          <a:xfrm>
            <a:off x="1219200" y="228600"/>
            <a:ext cx="6451190" cy="369332"/>
          </a:xfrm>
          <a:prstGeom prst="rect">
            <a:avLst/>
          </a:prstGeom>
          <a:solidFill>
            <a:schemeClr val="bg1">
              <a:lumMod val="95000"/>
            </a:schemeClr>
          </a:solidFill>
          <a:ln w="19050">
            <a:solidFill>
              <a:schemeClr val="accent2">
                <a:lumMod val="75000"/>
              </a:schemeClr>
            </a:solidFill>
          </a:ln>
        </p:spPr>
        <p:txBody>
          <a:bodyPr wrap="none" rtlCol="0">
            <a:spAutoFit/>
          </a:bodyPr>
          <a:lstStyle/>
          <a:p>
            <a:r>
              <a:rPr lang="en-US" b="1" dirty="0">
                <a:solidFill>
                  <a:schemeClr val="accent6">
                    <a:lumMod val="75000"/>
                  </a:schemeClr>
                </a:solidFill>
              </a:rPr>
              <a:t>An Insect (Spotted Lanternfly</a:t>
            </a:r>
            <a:r>
              <a:rPr lang="en-US" b="1" dirty="0"/>
              <a:t>) and </a:t>
            </a:r>
            <a:r>
              <a:rPr lang="en-US" b="1" dirty="0">
                <a:solidFill>
                  <a:srgbClr val="00CC99"/>
                </a:solidFill>
              </a:rPr>
              <a:t>it’s Host Plant (Tree of Heaven)</a:t>
            </a:r>
          </a:p>
        </p:txBody>
      </p:sp>
      <p:sp>
        <p:nvSpPr>
          <p:cNvPr id="14" name="Rectangle 13"/>
          <p:cNvSpPr/>
          <p:nvPr/>
        </p:nvSpPr>
        <p:spPr>
          <a:xfrm>
            <a:off x="1215013" y="6435152"/>
            <a:ext cx="4118610" cy="215444"/>
          </a:xfrm>
          <a:prstGeom prst="rect">
            <a:avLst/>
          </a:prstGeom>
        </p:spPr>
        <p:txBody>
          <a:bodyPr wrap="square">
            <a:spAutoFit/>
          </a:bodyPr>
          <a:lstStyle/>
          <a:p>
            <a:r>
              <a:rPr lang="en-US" sz="800" dirty="0"/>
              <a:t>https://www.conservect.org/wp-content/uploads/2018/01/Invasives_guide_2016_web.pdf</a:t>
            </a:r>
          </a:p>
        </p:txBody>
      </p:sp>
    </p:spTree>
    <p:extLst>
      <p:ext uri="{BB962C8B-B14F-4D97-AF65-F5344CB8AC3E}">
        <p14:creationId xmlns:p14="http://schemas.microsoft.com/office/powerpoint/2010/main" val="2094158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470"/>
            <a:ext cx="54864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07380" y="304800"/>
            <a:ext cx="3284220" cy="1477328"/>
          </a:xfrm>
          <a:prstGeom prst="rect">
            <a:avLst/>
          </a:prstGeom>
          <a:solidFill>
            <a:srgbClr val="FFFFCC"/>
          </a:solidFill>
          <a:ln w="19050">
            <a:solidFill>
              <a:schemeClr val="tx1"/>
            </a:solidFill>
          </a:ln>
        </p:spPr>
        <p:txBody>
          <a:bodyPr wrap="square" rtlCol="0">
            <a:spAutoFit/>
          </a:bodyPr>
          <a:lstStyle/>
          <a:p>
            <a:pPr algn="ctr"/>
            <a:endParaRPr lang="en-US" sz="1000" dirty="0"/>
          </a:p>
          <a:p>
            <a:r>
              <a:rPr lang="en-US" sz="1600" b="1" dirty="0"/>
              <a:t>NOTE:  If you come across a Spotted Lanternfly, take a picture and report it to the state here</a:t>
            </a:r>
            <a:r>
              <a:rPr lang="en-US" sz="1200" b="1" dirty="0"/>
              <a:t>:</a:t>
            </a:r>
          </a:p>
          <a:p>
            <a:pPr algn="ctr"/>
            <a:r>
              <a:rPr lang="en-US" sz="1600" b="1" dirty="0">
                <a:hlinkClick r:id="rId3"/>
              </a:rPr>
              <a:t>https://massnrc.org/pests/slfreport.aspx</a:t>
            </a:r>
            <a:endParaRPr lang="en-US" sz="1600" dirty="0"/>
          </a:p>
        </p:txBody>
      </p:sp>
    </p:spTree>
    <p:extLst>
      <p:ext uri="{BB962C8B-B14F-4D97-AF65-F5344CB8AC3E}">
        <p14:creationId xmlns:p14="http://schemas.microsoft.com/office/powerpoint/2010/main" val="4077731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05000" y="152400"/>
            <a:ext cx="72390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215" y="134112"/>
            <a:ext cx="1295400" cy="1477328"/>
          </a:xfrm>
          <a:prstGeom prst="rect">
            <a:avLst/>
          </a:prstGeom>
          <a:solidFill>
            <a:srgbClr val="FFFFCC"/>
          </a:solidFill>
          <a:ln w="6350">
            <a:solidFill>
              <a:schemeClr val="tx1"/>
            </a:solidFill>
          </a:ln>
        </p:spPr>
        <p:txBody>
          <a:bodyPr wrap="square" rtlCol="0">
            <a:spAutoFit/>
          </a:bodyPr>
          <a:lstStyle/>
          <a:p>
            <a:r>
              <a:rPr lang="en-US" b="1" dirty="0"/>
              <a:t>Page 2 of Reporting Form</a:t>
            </a:r>
          </a:p>
          <a:p>
            <a:r>
              <a:rPr lang="en-US" b="1" dirty="0"/>
              <a:t>Spotted Lanternfly</a:t>
            </a:r>
          </a:p>
        </p:txBody>
      </p:sp>
    </p:spTree>
    <p:extLst>
      <p:ext uri="{BB962C8B-B14F-4D97-AF65-F5344CB8AC3E}">
        <p14:creationId xmlns:p14="http://schemas.microsoft.com/office/powerpoint/2010/main" val="1490223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7" y="28470"/>
            <a:ext cx="9008504"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1242" y="805934"/>
            <a:ext cx="2565757" cy="369332"/>
          </a:xfrm>
          <a:prstGeom prst="rect">
            <a:avLst/>
          </a:prstGeom>
          <a:noFill/>
        </p:spPr>
        <p:txBody>
          <a:bodyPr wrap="square" rtlCol="0">
            <a:spAutoFit/>
          </a:bodyPr>
          <a:lstStyle/>
          <a:p>
            <a:endParaRPr lang="en-US" dirty="0"/>
          </a:p>
        </p:txBody>
      </p:sp>
      <p:sp>
        <p:nvSpPr>
          <p:cNvPr id="7" name="Rectangle 6"/>
          <p:cNvSpPr/>
          <p:nvPr/>
        </p:nvSpPr>
        <p:spPr>
          <a:xfrm>
            <a:off x="3584749" y="6215919"/>
            <a:ext cx="4952999" cy="261610"/>
          </a:xfrm>
          <a:prstGeom prst="rect">
            <a:avLst/>
          </a:prstGeom>
        </p:spPr>
        <p:txBody>
          <a:bodyPr wrap="square">
            <a:spAutoFit/>
          </a:bodyPr>
          <a:lstStyle/>
          <a:p>
            <a:pPr algn="r"/>
            <a:r>
              <a:rPr lang="en-US" sz="1100" dirty="0">
                <a:hlinkClick r:id="rId3"/>
              </a:rPr>
              <a:t>https://drive.google.com/file/d/17mnVH8e1npsqx7-RiotgCScUK5PM1w0H/view</a:t>
            </a:r>
            <a:endParaRPr lang="en-US" sz="1100" dirty="0"/>
          </a:p>
        </p:txBody>
      </p:sp>
    </p:spTree>
    <p:extLst>
      <p:ext uri="{BB962C8B-B14F-4D97-AF65-F5344CB8AC3E}">
        <p14:creationId xmlns:p14="http://schemas.microsoft.com/office/powerpoint/2010/main" val="2768261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77" y="0"/>
            <a:ext cx="7289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6601" y="152401"/>
            <a:ext cx="4054997" cy="954107"/>
          </a:xfrm>
          <a:prstGeom prst="rect">
            <a:avLst/>
          </a:prstGeom>
          <a:solidFill>
            <a:srgbClr val="FFFFCC"/>
          </a:solidFill>
          <a:ln w="12700">
            <a:solidFill>
              <a:srgbClr val="669900"/>
            </a:solidFill>
          </a:ln>
        </p:spPr>
        <p:txBody>
          <a:bodyPr wrap="square" rtlCol="0">
            <a:spAutoFit/>
          </a:bodyPr>
          <a:lstStyle/>
          <a:p>
            <a:pPr algn="r"/>
            <a:endParaRPr lang="en-US" dirty="0"/>
          </a:p>
          <a:p>
            <a:pPr algn="r"/>
            <a:r>
              <a:rPr lang="en-US" b="1" u="sng" dirty="0"/>
              <a:t>NOTE</a:t>
            </a:r>
            <a:r>
              <a:rPr lang="en-US" dirty="0"/>
              <a:t>: Report a possible EAB siting here: </a:t>
            </a:r>
            <a:r>
              <a:rPr lang="en-US" sz="1000" b="1" dirty="0">
                <a:hlinkClick r:id="rId3"/>
              </a:rPr>
              <a:t>https://massnrc.org/pests/eabreport.htm</a:t>
            </a:r>
            <a:endParaRPr lang="en-US" sz="1000" b="1" dirty="0"/>
          </a:p>
          <a:p>
            <a:pPr algn="r"/>
            <a:endParaRPr lang="en-US" sz="1000" b="1" dirty="0"/>
          </a:p>
        </p:txBody>
      </p:sp>
    </p:spTree>
    <p:extLst>
      <p:ext uri="{BB962C8B-B14F-4D97-AF65-F5344CB8AC3E}">
        <p14:creationId xmlns:p14="http://schemas.microsoft.com/office/powerpoint/2010/main" val="3418410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89840"/>
            <a:ext cx="1383152"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51936" y="6066710"/>
            <a:ext cx="3706264" cy="215444"/>
          </a:xfrm>
          <a:prstGeom prst="rect">
            <a:avLst/>
          </a:prstGeom>
        </p:spPr>
        <p:txBody>
          <a:bodyPr wrap="square">
            <a:spAutoFit/>
          </a:bodyPr>
          <a:lstStyle/>
          <a:p>
            <a:r>
              <a:rPr lang="en-US" sz="800" dirty="0">
                <a:hlinkClick r:id="rId3"/>
              </a:rPr>
              <a:t>https://www.nps.gov/grsm/learn/nature/hemlock-woolly-adelgid.htm</a:t>
            </a:r>
            <a:r>
              <a:rPr lang="en-US" sz="800" dirty="0"/>
              <a:t>  photo 1</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268" y="1189841"/>
            <a:ext cx="17811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443" y="1239906"/>
            <a:ext cx="17811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flipH="1">
            <a:off x="3094455" y="3171750"/>
            <a:ext cx="640081" cy="246221"/>
          </a:xfrm>
          <a:prstGeom prst="rect">
            <a:avLst/>
          </a:prstGeom>
          <a:noFill/>
        </p:spPr>
        <p:txBody>
          <a:bodyPr wrap="square" rtlCol="0">
            <a:spAutoFit/>
          </a:bodyPr>
          <a:lstStyle/>
          <a:p>
            <a:r>
              <a:rPr lang="en-US" sz="1000" b="1" dirty="0"/>
              <a:t>eggs</a:t>
            </a:r>
          </a:p>
        </p:txBody>
      </p:sp>
      <p:sp>
        <p:nvSpPr>
          <p:cNvPr id="5" name="TextBox 4"/>
          <p:cNvSpPr txBox="1"/>
          <p:nvPr/>
        </p:nvSpPr>
        <p:spPr>
          <a:xfrm>
            <a:off x="4912795" y="3230447"/>
            <a:ext cx="675506" cy="276999"/>
          </a:xfrm>
          <a:prstGeom prst="rect">
            <a:avLst/>
          </a:prstGeom>
          <a:noFill/>
        </p:spPr>
        <p:txBody>
          <a:bodyPr wrap="none" rtlCol="0">
            <a:spAutoFit/>
          </a:bodyPr>
          <a:lstStyle/>
          <a:p>
            <a:r>
              <a:rPr lang="en-US" sz="1200" dirty="0"/>
              <a:t>nymphs</a:t>
            </a:r>
          </a:p>
        </p:txBody>
      </p:sp>
      <p:sp>
        <p:nvSpPr>
          <p:cNvPr id="6" name="Rectangle 5"/>
          <p:cNvSpPr/>
          <p:nvPr/>
        </p:nvSpPr>
        <p:spPr>
          <a:xfrm>
            <a:off x="762000" y="3717231"/>
            <a:ext cx="7696200" cy="2662267"/>
          </a:xfrm>
          <a:prstGeom prst="rect">
            <a:avLst/>
          </a:prstGeom>
          <a:ln w="9525">
            <a:solidFill>
              <a:schemeClr val="tx1"/>
            </a:solidFill>
          </a:ln>
        </p:spPr>
        <p:txBody>
          <a:bodyPr wrap="square">
            <a:spAutoFit/>
          </a:bodyPr>
          <a:lstStyle/>
          <a:p>
            <a:r>
              <a:rPr lang="en-US" b="1" dirty="0">
                <a:solidFill>
                  <a:srgbClr val="505050"/>
                </a:solidFill>
              </a:rPr>
              <a:t>The hemlock woolly adelgid (HWA; </a:t>
            </a:r>
            <a:r>
              <a:rPr lang="en-US" b="1" i="1" dirty="0">
                <a:solidFill>
                  <a:srgbClr val="505050"/>
                </a:solidFill>
              </a:rPr>
              <a:t>Adelges tsugae</a:t>
            </a:r>
            <a:r>
              <a:rPr lang="en-US" b="1" dirty="0">
                <a:solidFill>
                  <a:srgbClr val="505050"/>
                </a:solidFill>
              </a:rPr>
              <a:t>) is a tiny </a:t>
            </a:r>
            <a:r>
              <a:rPr lang="en-US" b="1" dirty="0">
                <a:solidFill>
                  <a:srgbClr val="C00000"/>
                </a:solidFill>
              </a:rPr>
              <a:t>invasive insect </a:t>
            </a:r>
            <a:r>
              <a:rPr lang="en-US" b="1" dirty="0">
                <a:solidFill>
                  <a:srgbClr val="505050"/>
                </a:solidFill>
              </a:rPr>
              <a:t>species related to aphids, introduced to the eastern United States in the 1950's. Native to Japan, the hemlock woolly adelgid was first detected in Massachusetts in 1988.</a:t>
            </a:r>
          </a:p>
          <a:p>
            <a:endParaRPr lang="en-US" b="1" dirty="0">
              <a:solidFill>
                <a:srgbClr val="505050"/>
              </a:solidFill>
            </a:endParaRPr>
          </a:p>
          <a:p>
            <a:r>
              <a:rPr lang="en-US" b="1" dirty="0">
                <a:solidFill>
                  <a:srgbClr val="505050"/>
                </a:solidFill>
              </a:rPr>
              <a:t>There are no known biological controls for adelgid but chemical treatments (oils &amp; insecticidal soaps) can be effective in slowing down the stressing of the trees.</a:t>
            </a:r>
            <a:endParaRPr lang="en-US" sz="900" dirty="0">
              <a:hlinkClick r:id="rId6"/>
            </a:endParaRPr>
          </a:p>
          <a:p>
            <a:endParaRPr lang="en-US" sz="900" dirty="0">
              <a:hlinkClick r:id="rId6"/>
            </a:endParaRPr>
          </a:p>
          <a:p>
            <a:r>
              <a:rPr lang="en-US" sz="900" dirty="0"/>
              <a:t>				</a:t>
            </a:r>
            <a:endParaRPr lang="en-US" sz="1200" dirty="0"/>
          </a:p>
          <a:p>
            <a:endParaRPr lang="en-US" sz="500" dirty="0"/>
          </a:p>
        </p:txBody>
      </p:sp>
      <p:sp>
        <p:nvSpPr>
          <p:cNvPr id="7" name="Rectangle 6"/>
          <p:cNvSpPr/>
          <p:nvPr/>
        </p:nvSpPr>
        <p:spPr>
          <a:xfrm>
            <a:off x="1143000" y="403609"/>
            <a:ext cx="4281375" cy="523220"/>
          </a:xfrm>
          <a:prstGeom prst="rect">
            <a:avLst/>
          </a:prstGeom>
          <a:ln w="19050">
            <a:solidFill>
              <a:schemeClr val="tx1"/>
            </a:solidFill>
          </a:ln>
        </p:spPr>
        <p:txBody>
          <a:bodyPr wrap="square">
            <a:spAutoFit/>
          </a:bodyPr>
          <a:lstStyle/>
          <a:p>
            <a:pPr algn="ctr"/>
            <a:r>
              <a:rPr lang="en-US" sz="2800" b="1" dirty="0">
                <a:solidFill>
                  <a:srgbClr val="505050"/>
                </a:solidFill>
              </a:rPr>
              <a:t>Hemlock Woolly Adelgid</a:t>
            </a:r>
          </a:p>
        </p:txBody>
      </p:sp>
      <p:pic>
        <p:nvPicPr>
          <p:cNvPr id="5125" name="Picture 5"/>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324600" y="353083"/>
            <a:ext cx="1966428" cy="294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rot="5400000">
            <a:off x="6695088" y="1955819"/>
            <a:ext cx="3792618" cy="646331"/>
          </a:xfrm>
          <a:prstGeom prst="rect">
            <a:avLst/>
          </a:prstGeom>
        </p:spPr>
        <p:txBody>
          <a:bodyPr wrap="square">
            <a:spAutoFit/>
          </a:bodyPr>
          <a:lstStyle/>
          <a:p>
            <a:r>
              <a:rPr lang="en-US" sz="800" dirty="0"/>
              <a:t>Text and images licensed Creative Common</a:t>
            </a:r>
          </a:p>
          <a:p>
            <a:r>
              <a:rPr lang="en-US" sz="800" dirty="0"/>
              <a:t> Attribution 3.0. </a:t>
            </a:r>
          </a:p>
          <a:p>
            <a:r>
              <a:rPr lang="en-US" sz="800" dirty="0">
                <a:hlinkClick r:id="rId9"/>
              </a:rPr>
              <a:t>https://www.wncoutdoors.info/dead-hemlocks-at-linville-falls/</a:t>
            </a:r>
            <a:endParaRPr lang="en-US" sz="800" dirty="0"/>
          </a:p>
          <a:p>
            <a:endParaRPr lang="en-US" sz="1200" dirty="0"/>
          </a:p>
        </p:txBody>
      </p:sp>
    </p:spTree>
    <p:extLst>
      <p:ext uri="{BB962C8B-B14F-4D97-AF65-F5344CB8AC3E}">
        <p14:creationId xmlns:p14="http://schemas.microsoft.com/office/powerpoint/2010/main" val="3255316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4E9884-9325-14BB-C987-9D4BBC6A2EBF}"/>
              </a:ext>
            </a:extLst>
          </p:cNvPr>
          <p:cNvSpPr txBox="1"/>
          <p:nvPr/>
        </p:nvSpPr>
        <p:spPr>
          <a:xfrm>
            <a:off x="934497" y="2133600"/>
            <a:ext cx="7086600" cy="4154984"/>
          </a:xfrm>
          <a:prstGeom prst="rect">
            <a:avLst/>
          </a:prstGeom>
          <a:solidFill>
            <a:srgbClr val="FFFFCC"/>
          </a:solidFill>
          <a:ln w="28575">
            <a:solidFill>
              <a:srgbClr val="996633"/>
            </a:solidFill>
          </a:ln>
        </p:spPr>
        <p:txBody>
          <a:bodyPr wrap="square" rtlCol="0">
            <a:spAutoFit/>
          </a:bodyPr>
          <a:lstStyle/>
          <a:p>
            <a:pPr algn="ctr"/>
            <a:r>
              <a:rPr lang="en-US" sz="2400" b="1" dirty="0"/>
              <a:t>CONTROL of  INVASIVES</a:t>
            </a:r>
          </a:p>
          <a:p>
            <a:pPr algn="ctr"/>
            <a:endParaRPr lang="en-US" sz="2400" b="1" dirty="0"/>
          </a:p>
          <a:p>
            <a:pPr marL="285750" indent="-285750">
              <a:buFont typeface="Arial" panose="020B0604020202020204" pitchFamily="34" charset="0"/>
              <a:buChar char="•"/>
            </a:pPr>
            <a:r>
              <a:rPr lang="en-US" dirty="0"/>
              <a:t>Inspect your trees to look for egg masses on the trunks. Scrap off as much as possible &amp; dispose of in the trash.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Look for holes in trunks and signs of tree stress.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 NOT collect wood from areas known to have any of these invasives.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are in an area known to have invasives like Long Horned Beetle, do not take wood out of the area. Cut wood needs to ground 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Diversify your tree species so an infestation of one species doesn’t impact all of your trees. </a:t>
            </a:r>
            <a:r>
              <a:rPr lang="en-US" b="1" dirty="0">
                <a:solidFill>
                  <a:srgbClr val="669900"/>
                </a:solidFill>
              </a:rPr>
              <a:t>PLANT NATIVE!!!</a:t>
            </a:r>
            <a:endParaRPr lang="en-US" b="1" dirty="0"/>
          </a:p>
        </p:txBody>
      </p:sp>
      <p:sp>
        <p:nvSpPr>
          <p:cNvPr id="3" name="TextBox 2"/>
          <p:cNvSpPr txBox="1"/>
          <p:nvPr/>
        </p:nvSpPr>
        <p:spPr>
          <a:xfrm>
            <a:off x="4091354" y="673387"/>
            <a:ext cx="4343400" cy="584775"/>
          </a:xfrm>
          <a:prstGeom prst="rect">
            <a:avLst/>
          </a:prstGeom>
          <a:solidFill>
            <a:schemeClr val="bg1">
              <a:lumMod val="95000"/>
            </a:schemeClr>
          </a:solidFill>
        </p:spPr>
        <p:txBody>
          <a:bodyPr wrap="square" rtlCol="0">
            <a:spAutoFit/>
          </a:bodyPr>
          <a:lstStyle/>
          <a:p>
            <a:r>
              <a:rPr lang="en-US" sz="3200" b="1" dirty="0"/>
              <a:t>PROTECT OUR FORESTS</a:t>
            </a:r>
          </a:p>
        </p:txBody>
      </p:sp>
      <p:pic>
        <p:nvPicPr>
          <p:cNvPr id="7173" name="Picture 5"/>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000" y="304800"/>
            <a:ext cx="2658897"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373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74943"/>
            <a:ext cx="8153400" cy="3231654"/>
          </a:xfrm>
          <a:prstGeom prst="rect">
            <a:avLst/>
          </a:prstGeom>
        </p:spPr>
        <p:txBody>
          <a:bodyPr wrap="square">
            <a:spAutoFit/>
          </a:bodyPr>
          <a:lstStyle/>
          <a:p>
            <a:pPr algn="ctr"/>
            <a:r>
              <a:rPr lang="en-US" sz="2400" b="1" dirty="0"/>
              <a:t>ONCE INVASIVE SPECIES HAVE TAKEN HOLD, </a:t>
            </a:r>
          </a:p>
          <a:p>
            <a:pPr algn="ctr"/>
            <a:r>
              <a:rPr lang="en-US" sz="2400" b="1" dirty="0"/>
              <a:t>THEY ARE VERY HARD TO ELIMINATE</a:t>
            </a:r>
          </a:p>
          <a:p>
            <a:endParaRPr lang="en-US" dirty="0"/>
          </a:p>
          <a:p>
            <a:endParaRPr lang="en-US" dirty="0"/>
          </a:p>
          <a:p>
            <a:pPr marL="285750" indent="-285750">
              <a:buFont typeface="Arial" panose="020B0604020202020204" pitchFamily="34" charset="0"/>
              <a:buChar char="•"/>
            </a:pPr>
            <a:r>
              <a:rPr lang="en-US" sz="2400" b="1" dirty="0"/>
              <a:t>PREVENTION IS KEY</a:t>
            </a:r>
          </a:p>
          <a:p>
            <a:endParaRPr lang="en-US" sz="2400" b="1" dirty="0"/>
          </a:p>
          <a:p>
            <a:pPr marL="285750" indent="-285750">
              <a:buFont typeface="Arial" panose="020B0604020202020204" pitchFamily="34" charset="0"/>
              <a:buChar char="•"/>
            </a:pPr>
            <a:r>
              <a:rPr lang="en-US" sz="2400" b="1" dirty="0"/>
              <a:t>LEARN TO RECOGNIZE INVASIVES WHEN THEY ARE SMALL </a:t>
            </a:r>
          </a:p>
          <a:p>
            <a:r>
              <a:rPr lang="en-US" sz="2400" b="1" dirty="0"/>
              <a:t>	AND EASIER TO REMOVE</a:t>
            </a:r>
          </a:p>
          <a:p>
            <a:endParaRPr lang="en-US" sz="2400" dirty="0"/>
          </a:p>
        </p:txBody>
      </p:sp>
      <p:sp>
        <p:nvSpPr>
          <p:cNvPr id="3" name="Rectangle 2"/>
          <p:cNvSpPr/>
          <p:nvPr/>
        </p:nvSpPr>
        <p:spPr>
          <a:xfrm>
            <a:off x="457200" y="3657600"/>
            <a:ext cx="6400800" cy="1200329"/>
          </a:xfrm>
          <a:prstGeom prst="rect">
            <a:avLst/>
          </a:prstGeom>
        </p:spPr>
        <p:txBody>
          <a:bodyPr wrap="square">
            <a:spAutoFit/>
          </a:bodyPr>
          <a:lstStyle/>
          <a:p>
            <a:pPr marL="285750" indent="-285750">
              <a:buFont typeface="Arial" panose="020B0604020202020204" pitchFamily="34" charset="0"/>
              <a:buChar char="•"/>
            </a:pPr>
            <a:r>
              <a:rPr lang="en-US" sz="2400" b="1" dirty="0"/>
              <a:t>TEACH OTHERS ABOUT INVASIVE SPECIES, WHAT TO LOOK FOR AND HOW TO GET MORE INFORMATION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495800"/>
            <a:ext cx="3676650" cy="208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566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53" y="457200"/>
            <a:ext cx="860384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92423" y="2177534"/>
            <a:ext cx="5715000" cy="369332"/>
          </a:xfrm>
          <a:prstGeom prst="rect">
            <a:avLst/>
          </a:prstGeom>
          <a:solidFill>
            <a:schemeClr val="accent3"/>
          </a:solidFill>
        </p:spPr>
        <p:txBody>
          <a:bodyPr wrap="square" rtlCol="0">
            <a:spAutoFit/>
          </a:bodyPr>
          <a:lstStyle/>
          <a:p>
            <a:endParaRPr lang="en-US" dirty="0"/>
          </a:p>
        </p:txBody>
      </p:sp>
      <p:sp>
        <p:nvSpPr>
          <p:cNvPr id="11" name="Rectangle 10"/>
          <p:cNvSpPr/>
          <p:nvPr/>
        </p:nvSpPr>
        <p:spPr>
          <a:xfrm>
            <a:off x="838199" y="2593554"/>
            <a:ext cx="6973319" cy="861774"/>
          </a:xfrm>
          <a:prstGeom prst="rect">
            <a:avLst/>
          </a:prstGeom>
        </p:spPr>
        <p:txBody>
          <a:bodyPr wrap="none">
            <a:spAutoFit/>
          </a:bodyPr>
          <a:lstStyle/>
          <a:p>
            <a:r>
              <a:rPr lang="en-US" sz="3200" b="1" u="sng" dirty="0">
                <a:solidFill>
                  <a:schemeClr val="accent3">
                    <a:lumMod val="75000"/>
                  </a:schemeClr>
                </a:solidFill>
              </a:rPr>
              <a:t>MONTHLY UPDATE</a:t>
            </a:r>
            <a:r>
              <a:rPr lang="en-US" sz="3200" b="1" dirty="0">
                <a:solidFill>
                  <a:schemeClr val="accent3">
                    <a:lumMod val="75000"/>
                  </a:schemeClr>
                </a:solidFill>
              </a:rPr>
              <a:t>:     </a:t>
            </a:r>
            <a:r>
              <a:rPr lang="en-US" dirty="0">
                <a:hlinkClick r:id="rId3"/>
              </a:rPr>
              <a:t>https://massnrc.org/pests/blog/</a:t>
            </a:r>
            <a:endParaRPr lang="en-US" dirty="0"/>
          </a:p>
          <a:p>
            <a:endParaRPr lang="en-US" dirty="0"/>
          </a:p>
        </p:txBody>
      </p:sp>
      <p:sp>
        <p:nvSpPr>
          <p:cNvPr id="12" name="Rectangle 11"/>
          <p:cNvSpPr/>
          <p:nvPr/>
        </p:nvSpPr>
        <p:spPr>
          <a:xfrm>
            <a:off x="152400" y="4606423"/>
            <a:ext cx="8686800" cy="1785104"/>
          </a:xfrm>
          <a:prstGeom prst="rect">
            <a:avLst/>
          </a:prstGeom>
          <a:ln w="19050">
            <a:solidFill>
              <a:schemeClr val="accent5">
                <a:lumMod val="75000"/>
              </a:schemeClr>
            </a:solidFill>
          </a:ln>
        </p:spPr>
        <p:txBody>
          <a:bodyPr wrap="square">
            <a:spAutoFit/>
          </a:bodyPr>
          <a:lstStyle/>
          <a:p>
            <a:pPr algn="ctr"/>
            <a:r>
              <a:rPr lang="en-US" sz="3200" b="1" dirty="0">
                <a:solidFill>
                  <a:schemeClr val="accent5">
                    <a:lumMod val="75000"/>
                  </a:schemeClr>
                </a:solidFill>
              </a:rPr>
              <a:t>SEE </a:t>
            </a:r>
            <a:r>
              <a:rPr lang="en-US" sz="3200" b="1" u="sng" dirty="0">
                <a:solidFill>
                  <a:schemeClr val="accent5">
                    <a:lumMod val="75000"/>
                  </a:schemeClr>
                </a:solidFill>
              </a:rPr>
              <a:t>WACHUSETT GARDEN CLUB WEBSITE</a:t>
            </a:r>
          </a:p>
          <a:p>
            <a:pPr algn="ctr"/>
            <a:r>
              <a:rPr lang="en-US" sz="2400" b="1" dirty="0">
                <a:solidFill>
                  <a:schemeClr val="accent5">
                    <a:lumMod val="75000"/>
                  </a:schemeClr>
                </a:solidFill>
              </a:rPr>
              <a:t> FOR MORE INFORMATION</a:t>
            </a:r>
          </a:p>
          <a:p>
            <a:endParaRPr lang="en-US" dirty="0"/>
          </a:p>
          <a:p>
            <a:pPr algn="ctr"/>
            <a:r>
              <a:rPr lang="en-US" dirty="0">
                <a:hlinkClick r:id="rId4"/>
              </a:rPr>
              <a:t>https://www.wachusettgardenclub.org/invasive-plant-info.html</a:t>
            </a:r>
            <a:endParaRPr lang="en-US" dirty="0"/>
          </a:p>
          <a:p>
            <a:endParaRPr lang="en-US" dirty="0"/>
          </a:p>
        </p:txBody>
      </p:sp>
    </p:spTree>
    <p:extLst>
      <p:ext uri="{BB962C8B-B14F-4D97-AF65-F5344CB8AC3E}">
        <p14:creationId xmlns:p14="http://schemas.microsoft.com/office/powerpoint/2010/main" val="80429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579618" cy="5663089"/>
          </a:xfrm>
          <a:prstGeom prst="rect">
            <a:avLst/>
          </a:prstGeom>
          <a:ln w="38100">
            <a:solidFill>
              <a:schemeClr val="accent6">
                <a:lumMod val="75000"/>
              </a:schemeClr>
            </a:solidFill>
          </a:ln>
        </p:spPr>
        <p:txBody>
          <a:bodyPr wrap="square">
            <a:spAutoFit/>
          </a:bodyPr>
          <a:lstStyle/>
          <a:p>
            <a:pPr algn="ctr"/>
            <a:r>
              <a:rPr lang="en-US" sz="4000" b="1" dirty="0">
                <a:solidFill>
                  <a:srgbClr val="C00000"/>
                </a:solidFill>
              </a:rPr>
              <a:t> AN INVASIVE SPECIES IS</a:t>
            </a:r>
          </a:p>
          <a:p>
            <a:pPr algn="ctr"/>
            <a:endParaRPr lang="en-US" sz="2000" b="1" dirty="0"/>
          </a:p>
          <a:p>
            <a:pPr algn="ctr"/>
            <a:endParaRPr lang="en-US" sz="2000" b="1" dirty="0"/>
          </a:p>
          <a:p>
            <a:pPr algn="ctr"/>
            <a:r>
              <a:rPr lang="en-US" sz="2600" b="1" dirty="0">
                <a:solidFill>
                  <a:schemeClr val="tx2">
                    <a:lumMod val="60000"/>
                    <a:lumOff val="40000"/>
                  </a:schemeClr>
                </a:solidFill>
              </a:rPr>
              <a:t> A </a:t>
            </a:r>
            <a:r>
              <a:rPr lang="en-US" sz="2700" b="1" dirty="0">
                <a:solidFill>
                  <a:schemeClr val="tx2">
                    <a:lumMod val="60000"/>
                    <a:lumOff val="40000"/>
                  </a:schemeClr>
                </a:solidFill>
              </a:rPr>
              <a:t>PLANT, ANIMAL OR OTHER LIVING ORGANISM </a:t>
            </a:r>
            <a:r>
              <a:rPr lang="en-US" sz="2600" b="1" dirty="0">
                <a:solidFill>
                  <a:schemeClr val="accent1"/>
                </a:solidFill>
              </a:rPr>
              <a:t>that is:</a:t>
            </a:r>
          </a:p>
          <a:p>
            <a:pPr algn="ctr"/>
            <a:endParaRPr lang="en-US" sz="2600" b="1" dirty="0">
              <a:solidFill>
                <a:srgbClr val="C00000"/>
              </a:solidFill>
            </a:endParaRPr>
          </a:p>
          <a:p>
            <a:pPr marL="1257300" lvl="2" indent="-342900">
              <a:buFont typeface="Arial" panose="020B0604020202020204" pitchFamily="34" charset="0"/>
              <a:buChar char="•"/>
            </a:pPr>
            <a:r>
              <a:rPr lang="en-US" sz="2800" b="1" dirty="0">
                <a:solidFill>
                  <a:srgbClr val="C00000"/>
                </a:solidFill>
              </a:rPr>
              <a:t>NOT NATIVE </a:t>
            </a:r>
            <a:r>
              <a:rPr lang="en-US" sz="2400" b="1" dirty="0"/>
              <a:t>to a specific area (ecosystem)  </a:t>
            </a:r>
          </a:p>
          <a:p>
            <a:pPr algn="ctr"/>
            <a:endParaRPr lang="en-US" sz="1100" b="1" dirty="0"/>
          </a:p>
          <a:p>
            <a:pPr algn="ctr"/>
            <a:r>
              <a:rPr lang="en-US" sz="2400" b="1" dirty="0"/>
              <a:t>And</a:t>
            </a:r>
          </a:p>
          <a:p>
            <a:pPr lvl="2" algn="ctr"/>
            <a:endParaRPr lang="en-US" sz="2400" b="1" dirty="0">
              <a:solidFill>
                <a:srgbClr val="C00000"/>
              </a:solidFill>
            </a:endParaRPr>
          </a:p>
          <a:p>
            <a:pPr marL="1257300" lvl="2" indent="-342900">
              <a:buFont typeface="Arial" panose="020B0604020202020204" pitchFamily="34" charset="0"/>
              <a:buChar char="•"/>
            </a:pPr>
            <a:r>
              <a:rPr lang="en-US" sz="2800" b="1" dirty="0">
                <a:solidFill>
                  <a:srgbClr val="C00000"/>
                </a:solidFill>
              </a:rPr>
              <a:t>Causes Or Is Likely </a:t>
            </a:r>
            <a:r>
              <a:rPr lang="en-US" sz="2400" b="1" dirty="0"/>
              <a:t>To Cause </a:t>
            </a:r>
            <a:r>
              <a:rPr lang="en-US" sz="2800" b="1" dirty="0">
                <a:solidFill>
                  <a:srgbClr val="C00000"/>
                </a:solidFill>
              </a:rPr>
              <a:t>HARM</a:t>
            </a:r>
            <a:r>
              <a:rPr lang="en-US" sz="2400" b="1" dirty="0">
                <a:solidFill>
                  <a:srgbClr val="C00000"/>
                </a:solidFill>
              </a:rPr>
              <a:t>  </a:t>
            </a:r>
            <a:r>
              <a:rPr lang="en-US" sz="2400" b="1" dirty="0"/>
              <a:t> to the</a:t>
            </a:r>
          </a:p>
          <a:p>
            <a:pPr lvl="2"/>
            <a:endParaRPr lang="en-US" sz="800" b="1" dirty="0"/>
          </a:p>
          <a:p>
            <a:pPr>
              <a:lnSpc>
                <a:spcPct val="150000"/>
              </a:lnSpc>
            </a:pPr>
            <a:r>
              <a:rPr lang="en-US" sz="2800" b="1" dirty="0"/>
              <a:t>           </a:t>
            </a:r>
            <a:r>
              <a:rPr lang="en-US" sz="2800" b="1" dirty="0">
                <a:solidFill>
                  <a:srgbClr val="C00000"/>
                </a:solidFill>
              </a:rPr>
              <a:t>Environment,   Human Health</a:t>
            </a:r>
            <a:r>
              <a:rPr lang="en-US" sz="2800" b="1" dirty="0"/>
              <a:t> or the </a:t>
            </a:r>
            <a:r>
              <a:rPr lang="en-US" sz="2800" b="1" dirty="0">
                <a:solidFill>
                  <a:srgbClr val="C00000"/>
                </a:solidFill>
              </a:rPr>
              <a:t>Economy</a:t>
            </a:r>
          </a:p>
          <a:p>
            <a:pPr algn="ctr"/>
            <a:endParaRPr lang="en-US" dirty="0"/>
          </a:p>
          <a:p>
            <a:pPr algn="ctr"/>
            <a:endParaRPr lang="en-US" dirty="0"/>
          </a:p>
          <a:p>
            <a:pPr algn="ctr"/>
            <a:endParaRPr lang="en-US" dirty="0"/>
          </a:p>
          <a:p>
            <a:pPr algn="ctr"/>
            <a:r>
              <a:rPr lang="en-US" sz="1000" dirty="0"/>
              <a:t>As per </a:t>
            </a:r>
            <a:r>
              <a:rPr lang="en-US" sz="1000" dirty="0">
                <a:hlinkClick r:id="rId2"/>
              </a:rPr>
              <a:t>Executive Order 13112 (Section 1. Definitions)</a:t>
            </a:r>
            <a:r>
              <a:rPr lang="en-US" sz="1000" dirty="0"/>
              <a:t>, Feb 3, 1999, signed by President Clinton establishing the National Invasive Species Council (Council). </a:t>
            </a:r>
          </a:p>
        </p:txBody>
      </p:sp>
    </p:spTree>
    <p:extLst>
      <p:ext uri="{BB962C8B-B14F-4D97-AF65-F5344CB8AC3E}">
        <p14:creationId xmlns:p14="http://schemas.microsoft.com/office/powerpoint/2010/main" val="98754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6" name="Rectangle 5"/>
          <p:cNvSpPr>
            <a:spLocks noChangeArrowheads="1"/>
          </p:cNvSpPr>
          <p:nvPr/>
        </p:nvSpPr>
        <p:spPr bwMode="auto">
          <a:xfrm>
            <a:off x="280988" y="332601"/>
            <a:ext cx="30480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cs typeface="Arial" charset="0"/>
              </a:rPr>
              <a:t>Invasive Jumping Worms - Claymation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p:txBody>
      </p:sp>
      <p:pic>
        <p:nvPicPr>
          <p:cNvPr id="8" name="Online Media 7" title="Invasive Jumping Worms - Claymation">
            <a:hlinkClick r:id="" action="ppaction://media"/>
            <a:extLst>
              <a:ext uri="{FF2B5EF4-FFF2-40B4-BE49-F238E27FC236}">
                <a16:creationId xmlns:a16="http://schemas.microsoft.com/office/drawing/2014/main" id="{98E6AD7C-0B28-A5F4-3081-96DA69BE0D0E}"/>
              </a:ext>
            </a:extLst>
          </p:cNvPr>
          <p:cNvPicPr>
            <a:picLocks noRot="1" noChangeAspect="1"/>
          </p:cNvPicPr>
          <p:nvPr>
            <a:videoFile r:link="rId1"/>
          </p:nvPr>
        </p:nvPicPr>
        <p:blipFill>
          <a:blip r:embed="rId3"/>
          <a:stretch>
            <a:fillRect/>
          </a:stretch>
        </p:blipFill>
        <p:spPr>
          <a:xfrm>
            <a:off x="838200" y="990600"/>
            <a:ext cx="7239000" cy="4089532"/>
          </a:xfrm>
          <a:prstGeom prst="rect">
            <a:avLst/>
          </a:prstGeom>
        </p:spPr>
      </p:pic>
    </p:spTree>
    <p:extLst>
      <p:ext uri="{BB962C8B-B14F-4D97-AF65-F5344CB8AC3E}">
        <p14:creationId xmlns:p14="http://schemas.microsoft.com/office/powerpoint/2010/main" val="32189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676400"/>
            <a:ext cx="5022529" cy="1661993"/>
          </a:xfrm>
          <a:prstGeom prst="rect">
            <a:avLst/>
          </a:prstGeom>
          <a:noFill/>
        </p:spPr>
        <p:txBody>
          <a:bodyPr wrap="none" rtlCol="0">
            <a:spAutoFit/>
          </a:bodyPr>
          <a:lstStyle/>
          <a:p>
            <a:r>
              <a:rPr lang="en-US" sz="6600" dirty="0">
                <a:solidFill>
                  <a:srgbClr val="0066FF"/>
                </a:solidFill>
              </a:rPr>
              <a:t>THANK  YOU!!</a:t>
            </a:r>
          </a:p>
          <a:p>
            <a:endParaRPr lang="en-US" dirty="0"/>
          </a:p>
          <a:p>
            <a:endParaRPr lang="en-US" dirty="0"/>
          </a:p>
        </p:txBody>
      </p:sp>
    </p:spTree>
    <p:extLst>
      <p:ext uri="{BB962C8B-B14F-4D97-AF65-F5344CB8AC3E}">
        <p14:creationId xmlns:p14="http://schemas.microsoft.com/office/powerpoint/2010/main" val="212771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BCDF5-FB9B-DEFB-271D-6073076F9AEC}"/>
              </a:ext>
            </a:extLst>
          </p:cNvPr>
          <p:cNvSpPr txBox="1"/>
          <p:nvPr/>
        </p:nvSpPr>
        <p:spPr>
          <a:xfrm>
            <a:off x="800100" y="152400"/>
            <a:ext cx="7543800" cy="465332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1000"/>
              </a:spcAft>
            </a:pP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 QUIZ  </a:t>
            </a:r>
            <a:r>
              <a:rPr lang="en-US" sz="32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TRUE OR  FALSE:</a:t>
            </a:r>
          </a:p>
          <a:p>
            <a:pPr algn="ctr">
              <a:lnSpc>
                <a:spcPct val="115000"/>
              </a:lnSpc>
              <a:spcAft>
                <a:spcPts val="1000"/>
              </a:spcAft>
            </a:pP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JUMPING WORM </a:t>
            </a:r>
            <a:r>
              <a:rPr lang="en-US" sz="2400" b="1" dirty="0"/>
              <a:t>(</a:t>
            </a:r>
            <a:r>
              <a:rPr lang="en-US" sz="2400" b="1" i="1" dirty="0"/>
              <a:t>Amynthas </a:t>
            </a:r>
            <a:r>
              <a:rPr lang="en-US" sz="2400" b="1" dirty="0"/>
              <a:t>spp.)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VS </a:t>
            </a:r>
          </a:p>
          <a:p>
            <a:pPr lvl="0" algn="ctr">
              <a:lnSpc>
                <a:spcPct val="115000"/>
              </a:lnSpc>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EARTHWORM (</a:t>
            </a:r>
            <a:r>
              <a:rPr lang="en-US" sz="2400" b="1" i="1" dirty="0"/>
              <a:t>Lumbricus terrestris)</a:t>
            </a:r>
            <a:endParaRPr lang="en-US" sz="2400" dirty="0"/>
          </a:p>
          <a:p>
            <a:pPr algn="ctr">
              <a:lnSpc>
                <a:spcPct val="115000"/>
              </a:lnSpc>
              <a:spcAft>
                <a:spcPts val="1000"/>
              </a:spcAft>
            </a:pP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800" b="1"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2971800" y="5045945"/>
            <a:ext cx="4658583" cy="923330"/>
          </a:xfrm>
          <a:prstGeom prst="rect">
            <a:avLst/>
          </a:prstGeom>
          <a:noFill/>
          <a:ln w="19050">
            <a:solidFill>
              <a:srgbClr val="996633"/>
            </a:solidFill>
          </a:ln>
        </p:spPr>
        <p:txBody>
          <a:bodyPr wrap="none" rtlCol="0">
            <a:spAutoFit/>
          </a:bodyPr>
          <a:lstStyle/>
          <a:p>
            <a:pPr algn="ct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3600" b="1" dirty="0">
                <a:solidFill>
                  <a:srgbClr val="996633"/>
                </a:solidFill>
                <a:latin typeface="Calibri" panose="020F0502020204030204" pitchFamily="34" charset="0"/>
                <a:ea typeface="Calibri" panose="020F0502020204030204" pitchFamily="34" charset="0"/>
                <a:cs typeface="Times New Roman" panose="02020603050405020304" pitchFamily="18" charset="0"/>
              </a:rPr>
              <a:t>Earthworms are native</a:t>
            </a:r>
            <a:r>
              <a:rPr lang="en-US" sz="1600" dirty="0">
                <a:solidFill>
                  <a:srgbClr val="996633"/>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5122" name="Picture 2" descr="Worm Free Content Clip Art, PNG, 2020x1347px, Worm, Anima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36448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4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403" y="675887"/>
            <a:ext cx="7010400" cy="5201424"/>
          </a:xfrm>
          <a:prstGeom prst="rect">
            <a:avLst/>
          </a:prstGeom>
          <a:noFill/>
          <a:ln w="38100">
            <a:solidFill>
              <a:schemeClr val="accent6">
                <a:lumMod val="50000"/>
              </a:schemeClr>
            </a:solidFill>
          </a:ln>
        </p:spPr>
        <p:txBody>
          <a:bodyPr wrap="square" rtlCol="0">
            <a:spAutoFit/>
          </a:bodyPr>
          <a:lstStyle/>
          <a:p>
            <a:r>
              <a:rPr lang="en-US" sz="4800" b="1" dirty="0">
                <a:solidFill>
                  <a:schemeClr val="accent6">
                    <a:lumMod val="50000"/>
                  </a:schemeClr>
                </a:solidFill>
              </a:rPr>
              <a:t>FALSE</a:t>
            </a:r>
            <a:r>
              <a:rPr lang="en-US" sz="3200" b="1" dirty="0">
                <a:solidFill>
                  <a:schemeClr val="accent6">
                    <a:lumMod val="50000"/>
                  </a:schemeClr>
                </a:solidFill>
              </a:rPr>
              <a:t>: </a:t>
            </a:r>
            <a:r>
              <a:rPr lang="en-US" sz="3600" b="1" dirty="0"/>
              <a:t>NEITHER ARE NATIVE</a:t>
            </a:r>
          </a:p>
          <a:p>
            <a:endParaRPr lang="en-US" sz="3200" dirty="0"/>
          </a:p>
          <a:p>
            <a:pPr marL="457200" indent="-457200">
              <a:buFont typeface="Arial" panose="020B0604020202020204" pitchFamily="34" charset="0"/>
              <a:buChar char="•"/>
            </a:pPr>
            <a:r>
              <a:rPr lang="en-US" sz="2800" b="1" dirty="0"/>
              <a:t>JUMPING WORMS COME FROM EAST ASIA</a:t>
            </a:r>
          </a:p>
          <a:p>
            <a:endParaRPr lang="en-US" sz="2800" b="1" dirty="0"/>
          </a:p>
          <a:p>
            <a:pPr marL="457200" indent="-457200">
              <a:buFont typeface="Arial" panose="020B0604020202020204" pitchFamily="34" charset="0"/>
              <a:buChar char="•"/>
            </a:pPr>
            <a:r>
              <a:rPr lang="en-US" sz="2800" b="1" dirty="0"/>
              <a:t>EARTHWORMS CAME FROM EUROPE</a:t>
            </a:r>
          </a:p>
          <a:p>
            <a:endParaRPr lang="en-US" sz="2800" b="1" dirty="0"/>
          </a:p>
          <a:p>
            <a:endParaRPr lang="en-US" sz="2800" b="1" dirty="0"/>
          </a:p>
          <a:p>
            <a:endParaRPr lang="en-US" sz="2800" b="1" dirty="0"/>
          </a:p>
          <a:p>
            <a:endParaRPr lang="en-US" sz="2800" b="1" dirty="0"/>
          </a:p>
          <a:p>
            <a:pPr algn="ctr"/>
            <a:r>
              <a:rPr lang="en-US" sz="2800" b="1" dirty="0"/>
              <a:t>All native earthworms in North America died in the last glacier period 10,000 years ago</a:t>
            </a:r>
          </a:p>
        </p:txBody>
      </p:sp>
      <p:pic>
        <p:nvPicPr>
          <p:cNvPr id="6148" name="Picture 4" descr="europe map clipart black and white - Clip Art Library"/>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81400" y="3436536"/>
            <a:ext cx="1349580" cy="127019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sia Outline World Map, Vector Illustration Isolated On White. Map ..."/>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62800" y="113913"/>
            <a:ext cx="1544171"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5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848374"/>
            <a:ext cx="8542147" cy="584775"/>
          </a:xfrm>
          <a:prstGeom prst="rect">
            <a:avLst/>
          </a:prstGeom>
          <a:noFill/>
        </p:spPr>
        <p:txBody>
          <a:bodyPr wrap="none" rtlCol="0">
            <a:spAutoFit/>
          </a:bodyPr>
          <a:lstStyle/>
          <a:p>
            <a:r>
              <a:rPr lang="en-US" sz="3200" b="1" dirty="0"/>
              <a:t>JUMPING</a:t>
            </a:r>
            <a:r>
              <a:rPr lang="en-US" sz="2800" b="1" dirty="0"/>
              <a:t> WORMS ARE SMALLER THAN EARTHWORMS</a:t>
            </a:r>
          </a:p>
        </p:txBody>
      </p:sp>
      <p:sp>
        <p:nvSpPr>
          <p:cNvPr id="4" name="Rectangle 3"/>
          <p:cNvSpPr/>
          <p:nvPr/>
        </p:nvSpPr>
        <p:spPr>
          <a:xfrm>
            <a:off x="1851487" y="457200"/>
            <a:ext cx="4975529" cy="692049"/>
          </a:xfrm>
          <a:prstGeom prst="rect">
            <a:avLst/>
          </a:prstGeom>
        </p:spPr>
        <p:txBody>
          <a:bodyPr wrap="none">
            <a:spAutoFit/>
          </a:bodyPr>
          <a:lstStyle/>
          <a:p>
            <a:pPr algn="ctr">
              <a:lnSpc>
                <a:spcPct val="115000"/>
              </a:lnSpc>
              <a:spcAft>
                <a:spcPts val="1000"/>
              </a:spcAft>
            </a:pP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 QUIZ  </a:t>
            </a:r>
            <a:r>
              <a:rPr lang="en-US"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TRUE OR  FALSE:</a:t>
            </a:r>
          </a:p>
        </p:txBody>
      </p:sp>
      <p:pic>
        <p:nvPicPr>
          <p:cNvPr id="4098" name="Picture 2" descr="stick man with question mark - Clip 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971800"/>
            <a:ext cx="168592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22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210300" cy="324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200" y="5181600"/>
            <a:ext cx="7543800" cy="1508105"/>
          </a:xfrm>
          <a:prstGeom prst="rect">
            <a:avLst/>
          </a:prstGeom>
        </p:spPr>
        <p:txBody>
          <a:bodyPr wrap="square">
            <a:spAutoFit/>
          </a:bodyPr>
          <a:lstStyle/>
          <a:p>
            <a:pPr marL="285750" indent="-285750">
              <a:buFont typeface="Arial" panose="020B0604020202020204" pitchFamily="34" charset="0"/>
              <a:buChar char="•"/>
            </a:pPr>
            <a:r>
              <a:rPr lang="en-US" sz="2000" b="1" dirty="0"/>
              <a:t>ADULT JUMPING WORMS are </a:t>
            </a:r>
            <a:r>
              <a:rPr lang="en-US" sz="2000" b="1" dirty="0">
                <a:solidFill>
                  <a:srgbClr val="00B050"/>
                </a:solidFill>
              </a:rPr>
              <a:t>SMALLER</a:t>
            </a:r>
            <a:r>
              <a:rPr lang="en-US" sz="2000" b="1" dirty="0"/>
              <a:t> than EARTH</a:t>
            </a:r>
            <a:r>
              <a:rPr lang="en-US" b="1" dirty="0"/>
              <a:t>WORMS</a:t>
            </a:r>
          </a:p>
          <a:p>
            <a:pPr lvl="1"/>
            <a:r>
              <a:rPr lang="en-US" dirty="0"/>
              <a:t>	</a:t>
            </a:r>
            <a:r>
              <a:rPr lang="en-US" b="1" dirty="0"/>
              <a:t>5-8 inches in length vs. up to 14 inches in length </a:t>
            </a:r>
          </a:p>
          <a:p>
            <a:pPr lvl="1"/>
            <a:r>
              <a:rPr lang="en-US" b="1" dirty="0"/>
              <a:t>	Jumping Worms are not as big in diameter as Earthworms</a:t>
            </a:r>
          </a:p>
          <a:p>
            <a:pPr lvl="1"/>
            <a:endParaRPr lang="en-US" b="1" dirty="0"/>
          </a:p>
          <a:p>
            <a:pPr lvl="1"/>
            <a:endParaRPr lang="en-US" b="1" dirty="0"/>
          </a:p>
        </p:txBody>
      </p:sp>
      <p:sp>
        <p:nvSpPr>
          <p:cNvPr id="4" name="TextBox 3"/>
          <p:cNvSpPr txBox="1"/>
          <p:nvPr/>
        </p:nvSpPr>
        <p:spPr>
          <a:xfrm>
            <a:off x="3505200" y="591178"/>
            <a:ext cx="1311578" cy="707886"/>
          </a:xfrm>
          <a:prstGeom prst="rect">
            <a:avLst/>
          </a:prstGeom>
          <a:noFill/>
          <a:ln w="19050">
            <a:solidFill>
              <a:schemeClr val="tx1"/>
            </a:solidFill>
          </a:ln>
        </p:spPr>
        <p:txBody>
          <a:bodyPr wrap="none" rtlCol="0">
            <a:spAutoFit/>
          </a:bodyPr>
          <a:lstStyle/>
          <a:p>
            <a:r>
              <a:rPr lang="en-US" sz="4000" b="1" dirty="0">
                <a:solidFill>
                  <a:schemeClr val="accent6">
                    <a:lumMod val="50000"/>
                  </a:schemeClr>
                </a:solidFill>
              </a:rPr>
              <a:t>TRUE</a:t>
            </a:r>
          </a:p>
        </p:txBody>
      </p:sp>
    </p:spTree>
    <p:extLst>
      <p:ext uri="{BB962C8B-B14F-4D97-AF65-F5344CB8AC3E}">
        <p14:creationId xmlns:p14="http://schemas.microsoft.com/office/powerpoint/2010/main" val="1943419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574" y="1905000"/>
            <a:ext cx="8153400" cy="584775"/>
          </a:xfrm>
          <a:prstGeom prst="rect">
            <a:avLst/>
          </a:prstGeom>
          <a:noFill/>
          <a:ln w="19050">
            <a:noFill/>
          </a:ln>
        </p:spPr>
        <p:txBody>
          <a:bodyPr wrap="square" rtlCol="0">
            <a:spAutoFit/>
          </a:bodyPr>
          <a:lstStyle/>
          <a:p>
            <a:pPr algn="ctr"/>
            <a:r>
              <a:rPr lang="en-US" sz="3200" b="1" dirty="0"/>
              <a:t>JUMPING WORMS ARE NOT EARTHWORMS</a:t>
            </a:r>
          </a:p>
        </p:txBody>
      </p:sp>
      <p:sp>
        <p:nvSpPr>
          <p:cNvPr id="3" name="Rectangle 2"/>
          <p:cNvSpPr/>
          <p:nvPr/>
        </p:nvSpPr>
        <p:spPr>
          <a:xfrm>
            <a:off x="1658090" y="703261"/>
            <a:ext cx="4913013" cy="729430"/>
          </a:xfrm>
          <a:prstGeom prst="rect">
            <a:avLst/>
          </a:prstGeom>
        </p:spPr>
        <p:txBody>
          <a:bodyPr wrap="none">
            <a:spAutoFit/>
          </a:bodyPr>
          <a:lstStyle/>
          <a:p>
            <a:pPr algn="ctr">
              <a:lnSpc>
                <a:spcPct val="115000"/>
              </a:lnSpc>
              <a:spcAft>
                <a:spcPts val="1000"/>
              </a:spcAft>
            </a:pP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 QUIZ  </a:t>
            </a:r>
            <a:r>
              <a:rPr lang="en-US"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TRUE OR  FALSE</a:t>
            </a: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14338" name="Picture 2" descr="question clipart - Clip 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111" y="3581400"/>
            <a:ext cx="1838325"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90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10759</TotalTime>
  <Words>2452</Words>
  <Application>Microsoft Office PowerPoint</Application>
  <PresentationFormat>On-screen Show (4:3)</PresentationFormat>
  <Paragraphs>379</Paragraphs>
  <Slides>41</Slides>
  <Notes>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Arial MT Pro</vt:lpstr>
      <vt:lpstr>Calibri</vt:lpstr>
      <vt:lpstr>Noto Sans VF</vt:lpstr>
      <vt:lpstr>Office Theme</vt:lpstr>
      <vt:lpstr>INVASIVE  JUMPING WORMS &amp; INSECTS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JUMPING WORMS PLANTS INSECTS</dc:title>
  <dc:creator>Lenovo</dc:creator>
  <cp:lastModifiedBy>shelly york</cp:lastModifiedBy>
  <cp:revision>205</cp:revision>
  <cp:lastPrinted>2024-02-01T20:40:21Z</cp:lastPrinted>
  <dcterms:created xsi:type="dcterms:W3CDTF">2024-01-22T13:54:20Z</dcterms:created>
  <dcterms:modified xsi:type="dcterms:W3CDTF">2024-02-24T13:21:15Z</dcterms:modified>
</cp:coreProperties>
</file>